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notesMasterIdLst>
    <p:notesMasterId r:id="rId43"/>
  </p:notesMasterIdLst>
  <p:sldIdLst>
    <p:sldId id="256" r:id="rId2"/>
    <p:sldId id="258" r:id="rId3"/>
    <p:sldId id="261" r:id="rId4"/>
    <p:sldId id="262" r:id="rId5"/>
    <p:sldId id="263" r:id="rId6"/>
    <p:sldId id="264" r:id="rId7"/>
    <p:sldId id="266" r:id="rId8"/>
    <p:sldId id="285" r:id="rId9"/>
    <p:sldId id="267" r:id="rId10"/>
    <p:sldId id="268" r:id="rId11"/>
    <p:sldId id="270" r:id="rId12"/>
    <p:sldId id="271" r:id="rId13"/>
    <p:sldId id="272" r:id="rId14"/>
    <p:sldId id="273" r:id="rId15"/>
    <p:sldId id="278" r:id="rId16"/>
    <p:sldId id="292" r:id="rId17"/>
    <p:sldId id="291" r:id="rId18"/>
    <p:sldId id="293" r:id="rId19"/>
    <p:sldId id="282" r:id="rId20"/>
    <p:sldId id="295" r:id="rId21"/>
    <p:sldId id="294" r:id="rId22"/>
    <p:sldId id="296" r:id="rId23"/>
    <p:sldId id="297" r:id="rId24"/>
    <p:sldId id="298" r:id="rId25"/>
    <p:sldId id="299" r:id="rId26"/>
    <p:sldId id="300" r:id="rId27"/>
    <p:sldId id="301" r:id="rId28"/>
    <p:sldId id="307" r:id="rId29"/>
    <p:sldId id="306" r:id="rId30"/>
    <p:sldId id="303" r:id="rId31"/>
    <p:sldId id="305" r:id="rId32"/>
    <p:sldId id="304" r:id="rId33"/>
    <p:sldId id="315" r:id="rId34"/>
    <p:sldId id="317" r:id="rId35"/>
    <p:sldId id="308" r:id="rId36"/>
    <p:sldId id="313" r:id="rId37"/>
    <p:sldId id="309" r:id="rId38"/>
    <p:sldId id="312" r:id="rId39"/>
    <p:sldId id="319" r:id="rId40"/>
    <p:sldId id="277" r:id="rId41"/>
    <p:sldId id="259" r:id="rId4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994" autoAdjust="0"/>
    <p:restoredTop sz="94660"/>
  </p:normalViewPr>
  <p:slideViewPr>
    <p:cSldViewPr snapToGrid="0">
      <p:cViewPr varScale="1">
        <p:scale>
          <a:sx n="86" d="100"/>
          <a:sy n="86" d="100"/>
        </p:scale>
        <p:origin x="120" y="4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0866A89-3B4D-4C49-87AA-78E50FA1D3F3}" type="datetimeFigureOut">
              <a:rPr lang="en-AU" smtClean="0"/>
              <a:t>3/04/2025</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5ACEFEC-84A5-4A67-951E-60CD3C132C25}" type="slidenum">
              <a:rPr lang="en-AU" smtClean="0"/>
              <a:t>‹#›</a:t>
            </a:fld>
            <a:endParaRPr lang="en-AU"/>
          </a:p>
        </p:txBody>
      </p:sp>
    </p:spTree>
    <p:extLst>
      <p:ext uri="{BB962C8B-B14F-4D97-AF65-F5344CB8AC3E}">
        <p14:creationId xmlns:p14="http://schemas.microsoft.com/office/powerpoint/2010/main" val="28172603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65ACEFEC-84A5-4A67-951E-60CD3C132C25}" type="slidenum">
              <a:rPr lang="en-AU" smtClean="0"/>
              <a:t>34</a:t>
            </a:fld>
            <a:endParaRPr lang="en-AU"/>
          </a:p>
        </p:txBody>
      </p:sp>
    </p:spTree>
    <p:extLst>
      <p:ext uri="{BB962C8B-B14F-4D97-AF65-F5344CB8AC3E}">
        <p14:creationId xmlns:p14="http://schemas.microsoft.com/office/powerpoint/2010/main" val="8988287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95269" y="1122363"/>
            <a:ext cx="9001462" cy="2387600"/>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595269" y="3602038"/>
            <a:ext cx="9001462"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7C236BB-F4D9-444E-8A0C-A56000382958}" type="datetimeFigureOut">
              <a:rPr lang="en-AU" smtClean="0"/>
              <a:t>3/04/2025</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33E9C396-F2D1-4A4A-A342-513FE18C8F89}" type="slidenum">
              <a:rPr lang="en-AU" smtClean="0"/>
              <a:t>‹#›</a:t>
            </a:fld>
            <a:endParaRPr lang="en-AU"/>
          </a:p>
        </p:txBody>
      </p:sp>
    </p:spTree>
    <p:extLst>
      <p:ext uri="{BB962C8B-B14F-4D97-AF65-F5344CB8AC3E}">
        <p14:creationId xmlns:p14="http://schemas.microsoft.com/office/powerpoint/2010/main" val="12002587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806" y="4289372"/>
            <a:ext cx="10367564" cy="819355"/>
          </a:xfrm>
        </p:spPr>
        <p:txBody>
          <a:bodyPr anchor="b">
            <a:normAutofit/>
          </a:bodyPr>
          <a:lstStyle>
            <a:lvl1pP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913806" y="621321"/>
            <a:ext cx="10367564" cy="3379735"/>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65998" cy="682472"/>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7C236BB-F4D9-444E-8A0C-A56000382958}" type="datetimeFigureOut">
              <a:rPr lang="en-AU" smtClean="0"/>
              <a:t>3/04/2025</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33E9C396-F2D1-4A4A-A342-513FE18C8F89}" type="slidenum">
              <a:rPr lang="en-AU" smtClean="0"/>
              <a:t>‹#›</a:t>
            </a:fld>
            <a:endParaRPr lang="en-AU"/>
          </a:p>
        </p:txBody>
      </p:sp>
    </p:spTree>
    <p:extLst>
      <p:ext uri="{BB962C8B-B14F-4D97-AF65-F5344CB8AC3E}">
        <p14:creationId xmlns:p14="http://schemas.microsoft.com/office/powerpoint/2010/main" val="41538295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3424859"/>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5" y="4204820"/>
            <a:ext cx="10353761" cy="159218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7C236BB-F4D9-444E-8A0C-A56000382958}" type="datetimeFigureOut">
              <a:rPr lang="en-AU" smtClean="0"/>
              <a:t>3/04/2025</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33E9C396-F2D1-4A4A-A342-513FE18C8F89}" type="slidenum">
              <a:rPr lang="en-AU" smtClean="0"/>
              <a:t>‹#›</a:t>
            </a:fld>
            <a:endParaRPr lang="en-AU"/>
          </a:p>
        </p:txBody>
      </p:sp>
    </p:spTree>
    <p:extLst>
      <p:ext uri="{BB962C8B-B14F-4D97-AF65-F5344CB8AC3E}">
        <p14:creationId xmlns:p14="http://schemas.microsoft.com/office/powerpoint/2010/main" val="352981762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426812"/>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204821"/>
            <a:ext cx="10353762" cy="1586380"/>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7C236BB-F4D9-444E-8A0C-A56000382958}" type="datetimeFigureOut">
              <a:rPr lang="en-AU" smtClean="0"/>
              <a:t>3/04/2025</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33E9C396-F2D1-4A4A-A342-513FE18C8F89}" type="slidenum">
              <a:rPr lang="en-AU" smtClean="0"/>
              <a:t>‹#›</a:t>
            </a:fld>
            <a:endParaRPr lang="en-AU"/>
          </a:p>
        </p:txBody>
      </p:sp>
      <p:sp>
        <p:nvSpPr>
          <p:cNvPr id="11" name="TextBox 10"/>
          <p:cNvSpPr txBox="1"/>
          <p:nvPr/>
        </p:nvSpPr>
        <p:spPr>
          <a:xfrm>
            <a:off x="836612" y="735241"/>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657956" y="297209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33030208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806" y="2126942"/>
            <a:ext cx="10355327"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650556"/>
            <a:ext cx="10353763"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7C236BB-F4D9-444E-8A0C-A56000382958}" type="datetimeFigureOut">
              <a:rPr lang="en-AU" smtClean="0"/>
              <a:t>3/04/2025</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33E9C396-F2D1-4A4A-A342-513FE18C8F89}" type="slidenum">
              <a:rPr lang="en-AU" smtClean="0"/>
              <a:t>‹#›</a:t>
            </a:fld>
            <a:endParaRPr lang="en-AU"/>
          </a:p>
        </p:txBody>
      </p:sp>
    </p:spTree>
    <p:extLst>
      <p:ext uri="{BB962C8B-B14F-4D97-AF65-F5344CB8AC3E}">
        <p14:creationId xmlns:p14="http://schemas.microsoft.com/office/powerpoint/2010/main" val="121479314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4" y="609600"/>
            <a:ext cx="10353762" cy="1325563"/>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4" y="2088319"/>
            <a:ext cx="3298956" cy="823305"/>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4" y="2911624"/>
            <a:ext cx="3298956"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4878" y="2088320"/>
            <a:ext cx="3298558"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4878" y="2911624"/>
            <a:ext cx="329982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088320"/>
            <a:ext cx="3291211"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6346" y="2911624"/>
            <a:ext cx="329121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97C236BB-F4D9-444E-8A0C-A56000382958}" type="datetimeFigureOut">
              <a:rPr lang="en-AU" smtClean="0"/>
              <a:t>3/04/2025</a:t>
            </a:fld>
            <a:endParaRPr lang="en-AU"/>
          </a:p>
        </p:txBody>
      </p:sp>
      <p:sp>
        <p:nvSpPr>
          <p:cNvPr id="4" name="Footer Placeholder 3"/>
          <p:cNvSpPr>
            <a:spLocks noGrp="1"/>
          </p:cNvSpPr>
          <p:nvPr>
            <p:ph type="ftr" sz="quarter" idx="11"/>
          </p:nvPr>
        </p:nvSpPr>
        <p:spPr/>
        <p:txBody>
          <a:bodyPr/>
          <a:lstStyle/>
          <a:p>
            <a:endParaRPr lang="en-AU"/>
          </a:p>
        </p:txBody>
      </p:sp>
      <p:sp>
        <p:nvSpPr>
          <p:cNvPr id="5" name="Slide Number Placeholder 4"/>
          <p:cNvSpPr>
            <a:spLocks noGrp="1"/>
          </p:cNvSpPr>
          <p:nvPr>
            <p:ph type="sldNum" sz="quarter" idx="12"/>
          </p:nvPr>
        </p:nvSpPr>
        <p:spPr/>
        <p:txBody>
          <a:bodyPr/>
          <a:lstStyle/>
          <a:p>
            <a:fld id="{33E9C396-F2D1-4A4A-A342-513FE18C8F89}" type="slidenum">
              <a:rPr lang="en-AU" smtClean="0"/>
              <a:t>‹#›</a:t>
            </a:fld>
            <a:endParaRPr lang="en-AU"/>
          </a:p>
        </p:txBody>
      </p:sp>
    </p:spTree>
    <p:extLst>
      <p:ext uri="{BB962C8B-B14F-4D97-AF65-F5344CB8AC3E}">
        <p14:creationId xmlns:p14="http://schemas.microsoft.com/office/powerpoint/2010/main" val="174397228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913795" y="609600"/>
            <a:ext cx="10353762" cy="1325563"/>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4195899"/>
            <a:ext cx="3298955"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92020" y="2298987"/>
            <a:ext cx="2940050"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772161"/>
            <a:ext cx="3298955"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01" y="4195899"/>
            <a:ext cx="3298983"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68996" y="2298987"/>
            <a:ext cx="2930525"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72160"/>
            <a:ext cx="3300336"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423" y="4195899"/>
            <a:ext cx="3289900"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152803" y="2298987"/>
            <a:ext cx="2932113"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298" y="4772161"/>
            <a:ext cx="3294258" cy="1019037"/>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97C236BB-F4D9-444E-8A0C-A56000382958}" type="datetimeFigureOut">
              <a:rPr lang="en-AU" smtClean="0"/>
              <a:t>3/04/2025</a:t>
            </a:fld>
            <a:endParaRPr lang="en-AU"/>
          </a:p>
        </p:txBody>
      </p:sp>
      <p:sp>
        <p:nvSpPr>
          <p:cNvPr id="4" name="Footer Placeholder 3"/>
          <p:cNvSpPr>
            <a:spLocks noGrp="1"/>
          </p:cNvSpPr>
          <p:nvPr>
            <p:ph type="ftr" sz="quarter" idx="11"/>
          </p:nvPr>
        </p:nvSpPr>
        <p:spPr/>
        <p:txBody>
          <a:bodyPr/>
          <a:lstStyle/>
          <a:p>
            <a:endParaRPr lang="en-AU"/>
          </a:p>
        </p:txBody>
      </p:sp>
      <p:sp>
        <p:nvSpPr>
          <p:cNvPr id="5" name="Slide Number Placeholder 4"/>
          <p:cNvSpPr>
            <a:spLocks noGrp="1"/>
          </p:cNvSpPr>
          <p:nvPr>
            <p:ph type="sldNum" sz="quarter" idx="12"/>
          </p:nvPr>
        </p:nvSpPr>
        <p:spPr/>
        <p:txBody>
          <a:bodyPr/>
          <a:lstStyle/>
          <a:p>
            <a:fld id="{33E9C396-F2D1-4A4A-A342-513FE18C8F89}" type="slidenum">
              <a:rPr lang="en-AU" smtClean="0"/>
              <a:t>‹#›</a:t>
            </a:fld>
            <a:endParaRPr lang="en-AU"/>
          </a:p>
        </p:txBody>
      </p:sp>
    </p:spTree>
    <p:extLst>
      <p:ext uri="{BB962C8B-B14F-4D97-AF65-F5344CB8AC3E}">
        <p14:creationId xmlns:p14="http://schemas.microsoft.com/office/powerpoint/2010/main" val="68592122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7C236BB-F4D9-444E-8A0C-A56000382958}" type="datetimeFigureOut">
              <a:rPr lang="en-AU" smtClean="0"/>
              <a:t>3/04/2025</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33E9C396-F2D1-4A4A-A342-513FE18C8F89}" type="slidenum">
              <a:rPr lang="en-AU" smtClean="0"/>
              <a:t>‹#›</a:t>
            </a:fld>
            <a:endParaRPr lang="en-AU"/>
          </a:p>
        </p:txBody>
      </p:sp>
    </p:spTree>
    <p:extLst>
      <p:ext uri="{BB962C8B-B14F-4D97-AF65-F5344CB8AC3E}">
        <p14:creationId xmlns:p14="http://schemas.microsoft.com/office/powerpoint/2010/main" val="407109244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609599"/>
            <a:ext cx="254265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4" y="609599"/>
            <a:ext cx="7658705"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7C236BB-F4D9-444E-8A0C-A56000382958}" type="datetimeFigureOut">
              <a:rPr lang="en-AU" smtClean="0"/>
              <a:t>3/04/2025</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33E9C396-F2D1-4A4A-A342-513FE18C8F89}" type="slidenum">
              <a:rPr lang="en-AU" smtClean="0"/>
              <a:t>‹#›</a:t>
            </a:fld>
            <a:endParaRPr lang="en-AU"/>
          </a:p>
        </p:txBody>
      </p:sp>
    </p:spTree>
    <p:extLst>
      <p:ext uri="{BB962C8B-B14F-4D97-AF65-F5344CB8AC3E}">
        <p14:creationId xmlns:p14="http://schemas.microsoft.com/office/powerpoint/2010/main" val="1469252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7C236BB-F4D9-444E-8A0C-A56000382958}" type="datetimeFigureOut">
              <a:rPr lang="en-AU" smtClean="0"/>
              <a:t>3/04/2025</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33E9C396-F2D1-4A4A-A342-513FE18C8F89}" type="slidenum">
              <a:rPr lang="en-AU" smtClean="0"/>
              <a:t>‹#›</a:t>
            </a:fld>
            <a:endParaRPr lang="en-AU"/>
          </a:p>
        </p:txBody>
      </p:sp>
    </p:spTree>
    <p:extLst>
      <p:ext uri="{BB962C8B-B14F-4D97-AF65-F5344CB8AC3E}">
        <p14:creationId xmlns:p14="http://schemas.microsoft.com/office/powerpoint/2010/main" val="8332233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29244" y="657226"/>
            <a:ext cx="9733512" cy="2852737"/>
          </a:xfrm>
        </p:spPr>
        <p:txBody>
          <a:bodyPr anchor="b">
            <a:normAutofit/>
          </a:bodyPr>
          <a:lstStyle>
            <a:lvl1pPr>
              <a:defRPr sz="3400"/>
            </a:lvl1pPr>
          </a:lstStyle>
          <a:p>
            <a:r>
              <a:rPr lang="en-US"/>
              <a:t>Click to edit Master title style</a:t>
            </a:r>
            <a:endParaRPr lang="en-US" dirty="0"/>
          </a:p>
        </p:txBody>
      </p:sp>
      <p:sp>
        <p:nvSpPr>
          <p:cNvPr id="3" name="Text Placeholder 2"/>
          <p:cNvSpPr>
            <a:spLocks noGrp="1"/>
          </p:cNvSpPr>
          <p:nvPr>
            <p:ph type="body" idx="1"/>
          </p:nvPr>
        </p:nvSpPr>
        <p:spPr>
          <a:xfrm>
            <a:off x="1229244" y="3602038"/>
            <a:ext cx="9733512"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7C236BB-F4D9-444E-8A0C-A56000382958}" type="datetimeFigureOut">
              <a:rPr lang="en-AU" smtClean="0"/>
              <a:t>3/04/2025</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33E9C396-F2D1-4A4A-A342-513FE18C8F89}" type="slidenum">
              <a:rPr lang="en-AU" smtClean="0"/>
              <a:t>‹#›</a:t>
            </a:fld>
            <a:endParaRPr lang="en-AU"/>
          </a:p>
        </p:txBody>
      </p:sp>
    </p:spTree>
    <p:extLst>
      <p:ext uri="{BB962C8B-B14F-4D97-AF65-F5344CB8AC3E}">
        <p14:creationId xmlns:p14="http://schemas.microsoft.com/office/powerpoint/2010/main" val="23836212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6321"/>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88319"/>
            <a:ext cx="510600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3403" y="2088319"/>
            <a:ext cx="509415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7C236BB-F4D9-444E-8A0C-A56000382958}" type="datetimeFigureOut">
              <a:rPr lang="en-AU" smtClean="0"/>
              <a:t>3/04/2025</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33E9C396-F2D1-4A4A-A342-513FE18C8F89}" type="slidenum">
              <a:rPr lang="en-AU" smtClean="0"/>
              <a:t>‹#›</a:t>
            </a:fld>
            <a:endParaRPr lang="en-AU"/>
          </a:p>
        </p:txBody>
      </p:sp>
    </p:spTree>
    <p:extLst>
      <p:ext uri="{BB962C8B-B14F-4D97-AF65-F5344CB8AC3E}">
        <p14:creationId xmlns:p14="http://schemas.microsoft.com/office/powerpoint/2010/main" val="42266464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1804" y="2088320"/>
            <a:ext cx="4879199"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913795" y="2912232"/>
            <a:ext cx="5107208"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2003" y="2088320"/>
            <a:ext cx="4865554"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912232"/>
            <a:ext cx="5095357"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7C236BB-F4D9-444E-8A0C-A56000382958}" type="datetimeFigureOut">
              <a:rPr lang="en-AU" smtClean="0"/>
              <a:t>3/04/2025</a:t>
            </a:fld>
            <a:endParaRPr lang="en-AU"/>
          </a:p>
        </p:txBody>
      </p:sp>
      <p:sp>
        <p:nvSpPr>
          <p:cNvPr id="8" name="Footer Placeholder 7"/>
          <p:cNvSpPr>
            <a:spLocks noGrp="1"/>
          </p:cNvSpPr>
          <p:nvPr>
            <p:ph type="ftr" sz="quarter" idx="11"/>
          </p:nvPr>
        </p:nvSpPr>
        <p:spPr/>
        <p:txBody>
          <a:bodyPr/>
          <a:lstStyle/>
          <a:p>
            <a:endParaRPr lang="en-AU"/>
          </a:p>
        </p:txBody>
      </p:sp>
      <p:sp>
        <p:nvSpPr>
          <p:cNvPr id="9" name="Slide Number Placeholder 8"/>
          <p:cNvSpPr>
            <a:spLocks noGrp="1"/>
          </p:cNvSpPr>
          <p:nvPr>
            <p:ph type="sldNum" sz="quarter" idx="12"/>
          </p:nvPr>
        </p:nvSpPr>
        <p:spPr/>
        <p:txBody>
          <a:bodyPr/>
          <a:lstStyle/>
          <a:p>
            <a:fld id="{33E9C396-F2D1-4A4A-A342-513FE18C8F89}" type="slidenum">
              <a:rPr lang="en-AU" smtClean="0"/>
              <a:t>‹#›</a:t>
            </a:fld>
            <a:endParaRPr lang="en-AU"/>
          </a:p>
        </p:txBody>
      </p:sp>
    </p:spTree>
    <p:extLst>
      <p:ext uri="{BB962C8B-B14F-4D97-AF65-F5344CB8AC3E}">
        <p14:creationId xmlns:p14="http://schemas.microsoft.com/office/powerpoint/2010/main" val="22214449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7C236BB-F4D9-444E-8A0C-A56000382958}" type="datetimeFigureOut">
              <a:rPr lang="en-AU" smtClean="0"/>
              <a:t>3/04/2025</a:t>
            </a:fld>
            <a:endParaRPr lang="en-AU"/>
          </a:p>
        </p:txBody>
      </p:sp>
      <p:sp>
        <p:nvSpPr>
          <p:cNvPr id="4" name="Footer Placeholder 3"/>
          <p:cNvSpPr>
            <a:spLocks noGrp="1"/>
          </p:cNvSpPr>
          <p:nvPr>
            <p:ph type="ftr" sz="quarter" idx="11"/>
          </p:nvPr>
        </p:nvSpPr>
        <p:spPr/>
        <p:txBody>
          <a:bodyPr/>
          <a:lstStyle/>
          <a:p>
            <a:endParaRPr lang="en-AU"/>
          </a:p>
        </p:txBody>
      </p:sp>
      <p:sp>
        <p:nvSpPr>
          <p:cNvPr id="5" name="Slide Number Placeholder 4"/>
          <p:cNvSpPr>
            <a:spLocks noGrp="1"/>
          </p:cNvSpPr>
          <p:nvPr>
            <p:ph type="sldNum" sz="quarter" idx="12"/>
          </p:nvPr>
        </p:nvSpPr>
        <p:spPr/>
        <p:txBody>
          <a:bodyPr/>
          <a:lstStyle/>
          <a:p>
            <a:fld id="{33E9C396-F2D1-4A4A-A342-513FE18C8F89}" type="slidenum">
              <a:rPr lang="en-AU" smtClean="0"/>
              <a:t>‹#›</a:t>
            </a:fld>
            <a:endParaRPr lang="en-AU"/>
          </a:p>
        </p:txBody>
      </p:sp>
    </p:spTree>
    <p:extLst>
      <p:ext uri="{BB962C8B-B14F-4D97-AF65-F5344CB8AC3E}">
        <p14:creationId xmlns:p14="http://schemas.microsoft.com/office/powerpoint/2010/main" val="34034835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7C236BB-F4D9-444E-8A0C-A56000382958}" type="datetimeFigureOut">
              <a:rPr lang="en-AU" smtClean="0"/>
              <a:t>3/04/2025</a:t>
            </a:fld>
            <a:endParaRPr lang="en-AU"/>
          </a:p>
        </p:txBody>
      </p:sp>
      <p:sp>
        <p:nvSpPr>
          <p:cNvPr id="3" name="Footer Placeholder 2"/>
          <p:cNvSpPr>
            <a:spLocks noGrp="1"/>
          </p:cNvSpPr>
          <p:nvPr>
            <p:ph type="ftr" sz="quarter" idx="11"/>
          </p:nvPr>
        </p:nvSpPr>
        <p:spPr/>
        <p:txBody>
          <a:bodyPr/>
          <a:lstStyle/>
          <a:p>
            <a:endParaRPr lang="en-AU"/>
          </a:p>
        </p:txBody>
      </p:sp>
      <p:sp>
        <p:nvSpPr>
          <p:cNvPr id="4" name="Slide Number Placeholder 3"/>
          <p:cNvSpPr>
            <a:spLocks noGrp="1"/>
          </p:cNvSpPr>
          <p:nvPr>
            <p:ph type="sldNum" sz="quarter" idx="12"/>
          </p:nvPr>
        </p:nvSpPr>
        <p:spPr/>
        <p:txBody>
          <a:bodyPr/>
          <a:lstStyle/>
          <a:p>
            <a:fld id="{33E9C396-F2D1-4A4A-A342-513FE18C8F89}" type="slidenum">
              <a:rPr lang="en-AU" smtClean="0"/>
              <a:t>‹#›</a:t>
            </a:fld>
            <a:endParaRPr lang="en-AU"/>
          </a:p>
        </p:txBody>
      </p:sp>
    </p:spTree>
    <p:extLst>
      <p:ext uri="{BB962C8B-B14F-4D97-AF65-F5344CB8AC3E}">
        <p14:creationId xmlns:p14="http://schemas.microsoft.com/office/powerpoint/2010/main" val="12612337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8" y="609600"/>
            <a:ext cx="3932237" cy="2362200"/>
          </a:xfrm>
        </p:spPr>
        <p:txBody>
          <a:bodyPr anchor="b">
            <a:normAutofit/>
          </a:bodyPr>
          <a:lstStyle>
            <a:lvl1pPr>
              <a:defRPr sz="2800"/>
            </a:lvl1pPr>
          </a:lstStyle>
          <a:p>
            <a:r>
              <a:rPr lang="en-US"/>
              <a:t>Click to edit Master title style</a:t>
            </a:r>
            <a:endParaRPr lang="en-US" dirty="0"/>
          </a:p>
        </p:txBody>
      </p:sp>
      <p:sp>
        <p:nvSpPr>
          <p:cNvPr id="3" name="Content Placeholder 2"/>
          <p:cNvSpPr>
            <a:spLocks noGrp="1"/>
          </p:cNvSpPr>
          <p:nvPr>
            <p:ph idx="1"/>
          </p:nvPr>
        </p:nvSpPr>
        <p:spPr>
          <a:xfrm>
            <a:off x="5078064" y="609600"/>
            <a:ext cx="6189492" cy="5181600"/>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7228" y="2971800"/>
            <a:ext cx="3932237" cy="2819399"/>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7C236BB-F4D9-444E-8A0C-A56000382958}" type="datetimeFigureOut">
              <a:rPr lang="en-AU" smtClean="0"/>
              <a:t>3/04/2025</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33E9C396-F2D1-4A4A-A342-513FE18C8F89}" type="slidenum">
              <a:rPr lang="en-AU" smtClean="0"/>
              <a:t>‹#›</a:t>
            </a:fld>
            <a:endParaRPr lang="en-AU"/>
          </a:p>
        </p:txBody>
      </p:sp>
    </p:spTree>
    <p:extLst>
      <p:ext uri="{BB962C8B-B14F-4D97-AF65-F5344CB8AC3E}">
        <p14:creationId xmlns:p14="http://schemas.microsoft.com/office/powerpoint/2010/main" val="7126405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7" y="609600"/>
            <a:ext cx="5929773" cy="2362200"/>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4" y="758881"/>
            <a:ext cx="3255356" cy="4883038"/>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971800"/>
            <a:ext cx="5934950" cy="2819400"/>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7C236BB-F4D9-444E-8A0C-A56000382958}" type="datetimeFigureOut">
              <a:rPr lang="en-AU" smtClean="0"/>
              <a:t>3/04/2025</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33E9C396-F2D1-4A4A-A342-513FE18C8F89}" type="slidenum">
              <a:rPr lang="en-AU" smtClean="0"/>
              <a:t>‹#›</a:t>
            </a:fld>
            <a:endParaRPr lang="en-AU"/>
          </a:p>
        </p:txBody>
      </p:sp>
    </p:spTree>
    <p:extLst>
      <p:ext uri="{BB962C8B-B14F-4D97-AF65-F5344CB8AC3E}">
        <p14:creationId xmlns:p14="http://schemas.microsoft.com/office/powerpoint/2010/main" val="6401874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1" cy="1326321"/>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96064"/>
            <a:ext cx="10353762" cy="36951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97C236BB-F4D9-444E-8A0C-A56000382958}" type="datetimeFigureOut">
              <a:rPr lang="en-AU" smtClean="0"/>
              <a:t>3/04/2025</a:t>
            </a:fld>
            <a:endParaRPr lang="en-AU"/>
          </a:p>
        </p:txBody>
      </p:sp>
      <p:sp>
        <p:nvSpPr>
          <p:cNvPr id="5" name="Footer Placeholder 4"/>
          <p:cNvSpPr>
            <a:spLocks noGrp="1"/>
          </p:cNvSpPr>
          <p:nvPr>
            <p:ph type="ftr" sz="quarter" idx="3"/>
          </p:nvPr>
        </p:nvSpPr>
        <p:spPr>
          <a:xfrm>
            <a:off x="913794" y="5883275"/>
            <a:ext cx="6672865" cy="365125"/>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AU"/>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33E9C396-F2D1-4A4A-A342-513FE18C8F89}" type="slidenum">
              <a:rPr lang="en-AU" smtClean="0"/>
              <a:t>‹#›</a:t>
            </a:fld>
            <a:endParaRPr lang="en-AU"/>
          </a:p>
        </p:txBody>
      </p:sp>
    </p:spTree>
    <p:extLst>
      <p:ext uri="{BB962C8B-B14F-4D97-AF65-F5344CB8AC3E}">
        <p14:creationId xmlns:p14="http://schemas.microsoft.com/office/powerpoint/2010/main" val="3102139882"/>
      </p:ext>
    </p:extLst>
  </p:cSld>
  <p:clrMap bg1="dk1" tx1="lt1" bg2="dk2" tx2="lt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Lst>
  <p:txStyles>
    <p:title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6.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6.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6.xml"/><Relationship Id="rId5" Type="http://schemas.openxmlformats.org/officeDocument/2006/relationships/image" Target="../media/image22.png"/><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jpeg"/><Relationship Id="rId1" Type="http://schemas.openxmlformats.org/officeDocument/2006/relationships/slideLayout" Target="../slideLayouts/slideLayout6.xml"/><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jpeg"/><Relationship Id="rId1" Type="http://schemas.openxmlformats.org/officeDocument/2006/relationships/slideLayout" Target="../slideLayouts/slideLayout6.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 Id="rId5" Type="http://schemas.openxmlformats.org/officeDocument/2006/relationships/image" Target="../media/image41.png"/><Relationship Id="rId4" Type="http://schemas.openxmlformats.org/officeDocument/2006/relationships/image" Target="../media/image40.png"/></Relationships>
</file>

<file path=ppt/slides/_rels/slide2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 Id="rId4" Type="http://schemas.openxmlformats.org/officeDocument/2006/relationships/image" Target="../media/image46.png"/></Relationships>
</file>

<file path=ppt/slides/_rels/slide2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 Id="rId4" Type="http://schemas.openxmlformats.org/officeDocument/2006/relationships/image" Target="../media/image50.png"/></Relationships>
</file>

<file path=ppt/slides/_rels/slide2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63.png"/><Relationship Id="rId4" Type="http://schemas.openxmlformats.org/officeDocument/2006/relationships/image" Target="../media/image62.jpeg"/></Relationships>
</file>

<file path=ppt/slides/_rels/slide3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3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3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hyperlink" Target="https://www.kaggle.com/datasets/michaeldle/afl-2023-player-performance" TargetMode="External"/><Relationship Id="rId2" Type="http://schemas.openxmlformats.org/officeDocument/2006/relationships/hyperlink" Target="https://www.afl.com.au/stats/leaders?category=Key+Stats&amp;seasonId=62&amp;roundId=-1&amp;roundNumber=0&amp;sortColumn=dreamTeamPoints&amp;sortDirection=descending&amp;positions=All&amp;teams=All&amp;benchmarking=false&amp;dataType=totals&amp;playerOneId=null&amp;playerTwoId=null" TargetMode="Externa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pic>
        <p:nvPicPr>
          <p:cNvPr id="4" name="Picture 2" descr="AFL 23 Box Shot for PlayStation 5 - GameFAQs">
            <a:extLst>
              <a:ext uri="{FF2B5EF4-FFF2-40B4-BE49-F238E27FC236}">
                <a16:creationId xmlns:a16="http://schemas.microsoft.com/office/drawing/2014/main" id="{653BC070-7281-0936-84B9-E921B843629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4273" b="29494"/>
          <a:stretch/>
        </p:blipFill>
        <p:spPr bwMode="auto">
          <a:xfrm>
            <a:off x="20" y="2030"/>
            <a:ext cx="12191980" cy="685597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BD1CAB03-F6A4-4736-85F6-261056424D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30"/>
            <a:ext cx="12192000" cy="6858000"/>
          </a:xfrm>
          <a:prstGeom prst="rect">
            <a:avLst/>
          </a:prstGeom>
          <a:gradFill flip="none" rotWithShape="1">
            <a:gsLst>
              <a:gs pos="32000">
                <a:schemeClr val="bg2">
                  <a:lumMod val="75000"/>
                  <a:alpha val="3000"/>
                </a:schemeClr>
              </a:gs>
              <a:gs pos="100000">
                <a:sysClr val="windowText" lastClr="000000">
                  <a:alpha val="70000"/>
                </a:sysClr>
              </a:gs>
            </a:gsLst>
            <a:path path="circle">
              <a:fillToRect l="50000" t="5000" r="50000" b="95000"/>
            </a:path>
            <a:tileRect/>
          </a:gra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4" name="Rectangle 13">
            <a:extLst>
              <a:ext uri="{FF2B5EF4-FFF2-40B4-BE49-F238E27FC236}">
                <a16:creationId xmlns:a16="http://schemas.microsoft.com/office/drawing/2014/main" id="{3E2321B3-5D47-422E-8DD6-192DA485FF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dpi="0" rotWithShape="1">
            <a:blip r:embed="rId2">
              <a:alphaModFix amt="30000"/>
              <a:duotone>
                <a:prstClr val="black"/>
                <a:schemeClr val="accent3">
                  <a:tint val="45000"/>
                  <a:satMod val="400000"/>
                </a:schemeClr>
              </a:duotone>
              <a:extLst>
                <a:ext uri="{BEBA8EAE-BF5A-486C-A8C5-ECC9F3942E4B}">
                  <a14:imgProps xmlns:a14="http://schemas.microsoft.com/office/drawing/2010/main">
                    <a14:imgLayer>
                      <a14:imgEffect>
                        <a14:sharpenSoften amount="35000"/>
                      </a14:imgEffect>
                    </a14:imgLayer>
                  </a14:imgProps>
                </a:ext>
              </a:extLst>
            </a:blip>
            <a:srcRect/>
            <a:tile tx="0" ty="0" sx="100000" sy="100000" flip="none" algn="ctr"/>
          </a:blipFill>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B1663A4-22F1-7F88-A738-961FDE54FB41}"/>
              </a:ext>
            </a:extLst>
          </p:cNvPr>
          <p:cNvSpPr>
            <a:spLocks noGrp="1"/>
          </p:cNvSpPr>
          <p:nvPr>
            <p:ph type="ctrTitle"/>
          </p:nvPr>
        </p:nvSpPr>
        <p:spPr>
          <a:xfrm>
            <a:off x="1595269" y="1122363"/>
            <a:ext cx="9001462" cy="2387600"/>
          </a:xfrm>
        </p:spPr>
        <p:txBody>
          <a:bodyPr>
            <a:normAutofit/>
          </a:bodyPr>
          <a:lstStyle/>
          <a:p>
            <a:r>
              <a:rPr lang="en-AU"/>
              <a:t>AFL 2023 Player Performance </a:t>
            </a:r>
          </a:p>
        </p:txBody>
      </p:sp>
      <p:sp>
        <p:nvSpPr>
          <p:cNvPr id="3" name="Subtitle 2">
            <a:extLst>
              <a:ext uri="{FF2B5EF4-FFF2-40B4-BE49-F238E27FC236}">
                <a16:creationId xmlns:a16="http://schemas.microsoft.com/office/drawing/2014/main" id="{A3B50C86-BF94-F18F-B9B7-8B215256F72A}"/>
              </a:ext>
            </a:extLst>
          </p:cNvPr>
          <p:cNvSpPr>
            <a:spLocks noGrp="1"/>
          </p:cNvSpPr>
          <p:nvPr>
            <p:ph type="subTitle" idx="1"/>
          </p:nvPr>
        </p:nvSpPr>
        <p:spPr>
          <a:xfrm>
            <a:off x="1595269" y="3602038"/>
            <a:ext cx="9001462" cy="1655762"/>
          </a:xfrm>
        </p:spPr>
        <p:txBody>
          <a:bodyPr>
            <a:normAutofit/>
          </a:bodyPr>
          <a:lstStyle/>
          <a:p>
            <a:r>
              <a:rPr lang="en-AU"/>
              <a:t>Michael Le </a:t>
            </a:r>
          </a:p>
        </p:txBody>
      </p:sp>
    </p:spTree>
    <p:extLst>
      <p:ext uri="{BB962C8B-B14F-4D97-AF65-F5344CB8AC3E}">
        <p14:creationId xmlns:p14="http://schemas.microsoft.com/office/powerpoint/2010/main" val="3918952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grpId="0" nodeType="withEffect">
                                  <p:stCondLst>
                                    <p:cond delay="1500"/>
                                  </p:stCondLst>
                                  <p:iterate>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7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A screenshot of a computer screen&#10;&#10;Description automatically generated">
            <a:extLst>
              <a:ext uri="{FF2B5EF4-FFF2-40B4-BE49-F238E27FC236}">
                <a16:creationId xmlns:a16="http://schemas.microsoft.com/office/drawing/2014/main" id="{21F20158-5E69-CC74-FBAD-F14746DDA3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729" y="196962"/>
            <a:ext cx="5774235" cy="3037862"/>
          </a:xfrm>
          <a:prstGeom prst="rect">
            <a:avLst/>
          </a:prstGeom>
        </p:spPr>
      </p:pic>
      <p:pic>
        <p:nvPicPr>
          <p:cNvPr id="3" name="Picture 2" descr="A screenshot of a computer&#10;&#10;Description automatically generated">
            <a:extLst>
              <a:ext uri="{FF2B5EF4-FFF2-40B4-BE49-F238E27FC236}">
                <a16:creationId xmlns:a16="http://schemas.microsoft.com/office/drawing/2014/main" id="{E4107934-BCA7-6B2A-9DA8-1DB7498337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728" y="3623176"/>
            <a:ext cx="5774235" cy="3037862"/>
          </a:xfrm>
          <a:prstGeom prst="rect">
            <a:avLst/>
          </a:prstGeom>
        </p:spPr>
      </p:pic>
      <p:sp>
        <p:nvSpPr>
          <p:cNvPr id="19" name="Rectangle 18">
            <a:extLst>
              <a:ext uri="{FF2B5EF4-FFF2-40B4-BE49-F238E27FC236}">
                <a16:creationId xmlns:a16="http://schemas.microsoft.com/office/drawing/2014/main" id="{799448F2-0E5B-42DA-B2D1-11A14E947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50280" y="0"/>
            <a:ext cx="9144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4E8A7552-20E1-4F34-ADAB-C1DB6634D4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83280"/>
            <a:ext cx="6126480" cy="9144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descr="A screenshot of a graph&#10;&#10;Description automatically generated">
            <a:extLst>
              <a:ext uri="{FF2B5EF4-FFF2-40B4-BE49-F238E27FC236}">
                <a16:creationId xmlns:a16="http://schemas.microsoft.com/office/drawing/2014/main" id="{CC0ADF1B-46E7-21A2-963E-CB2DE12EC3B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36207" y="196962"/>
            <a:ext cx="5774235" cy="3037862"/>
          </a:xfrm>
          <a:prstGeom prst="rect">
            <a:avLst/>
          </a:prstGeom>
        </p:spPr>
      </p:pic>
    </p:spTree>
    <p:extLst>
      <p:ext uri="{BB962C8B-B14F-4D97-AF65-F5344CB8AC3E}">
        <p14:creationId xmlns:p14="http://schemas.microsoft.com/office/powerpoint/2010/main" val="510884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62C93C-A19D-EAD0-BE47-CDF896418350}"/>
              </a:ext>
            </a:extLst>
          </p:cNvPr>
          <p:cNvSpPr>
            <a:spLocks noGrp="1"/>
          </p:cNvSpPr>
          <p:nvPr>
            <p:ph type="title"/>
          </p:nvPr>
        </p:nvSpPr>
        <p:spPr>
          <a:xfrm>
            <a:off x="278530" y="294968"/>
            <a:ext cx="3527117" cy="2347992"/>
          </a:xfrm>
        </p:spPr>
        <p:txBody>
          <a:bodyPr vert="horz" lIns="91440" tIns="45720" rIns="91440" bIns="45720" rtlCol="0" anchor="b">
            <a:normAutofit/>
          </a:bodyPr>
          <a:lstStyle/>
          <a:p>
            <a:pPr algn="ctr"/>
            <a:r>
              <a:rPr lang="en-US" sz="3200" dirty="0"/>
              <a:t>Histogram of the individual features </a:t>
            </a:r>
          </a:p>
        </p:txBody>
      </p:sp>
      <p:pic>
        <p:nvPicPr>
          <p:cNvPr id="8" name="Picture 7" descr="A graph of a graph&#10;&#10;Description automatically generated with medium confidence">
            <a:extLst>
              <a:ext uri="{FF2B5EF4-FFF2-40B4-BE49-F238E27FC236}">
                <a16:creationId xmlns:a16="http://schemas.microsoft.com/office/drawing/2014/main" id="{C62CBD0E-B38D-4CE9-6FEC-1E277A02F9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70612" y="294968"/>
            <a:ext cx="7610551" cy="1741525"/>
          </a:xfrm>
          <a:prstGeom prst="rect">
            <a:avLst/>
          </a:prstGeom>
        </p:spPr>
      </p:pic>
      <p:pic>
        <p:nvPicPr>
          <p:cNvPr id="10" name="Picture 9" descr="A graph of a number of objects&#10;&#10;Description automatically generated with medium confidence">
            <a:extLst>
              <a:ext uri="{FF2B5EF4-FFF2-40B4-BE49-F238E27FC236}">
                <a16:creationId xmlns:a16="http://schemas.microsoft.com/office/drawing/2014/main" id="{BD1A1455-EEF8-FB6B-3ADF-EFDD74234C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70612" y="2331461"/>
            <a:ext cx="7610552" cy="1886477"/>
          </a:xfrm>
          <a:prstGeom prst="rect">
            <a:avLst/>
          </a:prstGeom>
        </p:spPr>
      </p:pic>
      <p:pic>
        <p:nvPicPr>
          <p:cNvPr id="6" name="Picture 5" descr="A graph with a red line&#10;&#10;Description automatically generated">
            <a:extLst>
              <a:ext uri="{FF2B5EF4-FFF2-40B4-BE49-F238E27FC236}">
                <a16:creationId xmlns:a16="http://schemas.microsoft.com/office/drawing/2014/main" id="{73A58E6C-3992-632A-960E-5B9514B290D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70612" y="4552655"/>
            <a:ext cx="7610552" cy="1886477"/>
          </a:xfrm>
          <a:prstGeom prst="rect">
            <a:avLst/>
          </a:prstGeom>
        </p:spPr>
      </p:pic>
      <p:sp>
        <p:nvSpPr>
          <p:cNvPr id="11" name="TextBox 10">
            <a:extLst>
              <a:ext uri="{FF2B5EF4-FFF2-40B4-BE49-F238E27FC236}">
                <a16:creationId xmlns:a16="http://schemas.microsoft.com/office/drawing/2014/main" id="{C88D97B0-CC62-9986-C231-073C3031C901}"/>
              </a:ext>
            </a:extLst>
          </p:cNvPr>
          <p:cNvSpPr txBox="1"/>
          <p:nvPr/>
        </p:nvSpPr>
        <p:spPr>
          <a:xfrm>
            <a:off x="369970" y="2786777"/>
            <a:ext cx="3716594" cy="2862322"/>
          </a:xfrm>
          <a:prstGeom prst="rect">
            <a:avLst/>
          </a:prstGeom>
          <a:noFill/>
        </p:spPr>
        <p:txBody>
          <a:bodyPr wrap="square" rtlCol="0">
            <a:spAutoFit/>
          </a:bodyPr>
          <a:lstStyle/>
          <a:p>
            <a:r>
              <a:rPr lang="en-AU" dirty="0"/>
              <a:t>It appears for all the distributions for each of the individual features are positively skewed. Meaning that the data the mean and median values will be greater than the mode. Along the x-axis represent the bins (values) of the specific column, where the y-axis represent the total number of counts the data points falls in between.</a:t>
            </a:r>
          </a:p>
        </p:txBody>
      </p:sp>
    </p:spTree>
    <p:extLst>
      <p:ext uri="{BB962C8B-B14F-4D97-AF65-F5344CB8AC3E}">
        <p14:creationId xmlns:p14="http://schemas.microsoft.com/office/powerpoint/2010/main" val="29388290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 graph of a graph&#10;&#10;Description automatically generated with medium confidence">
            <a:extLst>
              <a:ext uri="{FF2B5EF4-FFF2-40B4-BE49-F238E27FC236}">
                <a16:creationId xmlns:a16="http://schemas.microsoft.com/office/drawing/2014/main" id="{523E2853-31AD-5CD8-E086-0B941D0062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05580" y="278461"/>
            <a:ext cx="9059221" cy="1387374"/>
          </a:xfrm>
          <a:prstGeom prst="rect">
            <a:avLst/>
          </a:prstGeom>
        </p:spPr>
      </p:pic>
      <p:pic>
        <p:nvPicPr>
          <p:cNvPr id="6" name="Picture 5" descr="A graph of a graph&#10;&#10;Description automatically generated with medium confidence">
            <a:extLst>
              <a:ext uri="{FF2B5EF4-FFF2-40B4-BE49-F238E27FC236}">
                <a16:creationId xmlns:a16="http://schemas.microsoft.com/office/drawing/2014/main" id="{4A82E2D3-D963-B285-B8DD-9A6E01A510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13838" y="1722937"/>
            <a:ext cx="9050963" cy="1420407"/>
          </a:xfrm>
          <a:prstGeom prst="rect">
            <a:avLst/>
          </a:prstGeom>
        </p:spPr>
      </p:pic>
      <p:pic>
        <p:nvPicPr>
          <p:cNvPr id="8" name="Picture 7" descr="A screenshot of a graph&#10;&#10;Description automatically generated">
            <a:extLst>
              <a:ext uri="{FF2B5EF4-FFF2-40B4-BE49-F238E27FC236}">
                <a16:creationId xmlns:a16="http://schemas.microsoft.com/office/drawing/2014/main" id="{3558421F-E161-D93B-4720-7239779C28A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13838" y="3257549"/>
            <a:ext cx="9083995" cy="1403890"/>
          </a:xfrm>
          <a:prstGeom prst="rect">
            <a:avLst/>
          </a:prstGeom>
        </p:spPr>
      </p:pic>
      <p:pic>
        <p:nvPicPr>
          <p:cNvPr id="3" name="Picture 2" descr="A graph of a graph&#10;&#10;Description automatically generated with medium confidence">
            <a:extLst>
              <a:ext uri="{FF2B5EF4-FFF2-40B4-BE49-F238E27FC236}">
                <a16:creationId xmlns:a16="http://schemas.microsoft.com/office/drawing/2014/main" id="{C4B84651-41A8-5F89-F7FD-CF274B8E8BE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13838" y="4889848"/>
            <a:ext cx="6487161" cy="1565816"/>
          </a:xfrm>
          <a:prstGeom prst="rect">
            <a:avLst/>
          </a:prstGeom>
        </p:spPr>
      </p:pic>
    </p:spTree>
    <p:extLst>
      <p:ext uri="{BB962C8B-B14F-4D97-AF65-F5344CB8AC3E}">
        <p14:creationId xmlns:p14="http://schemas.microsoft.com/office/powerpoint/2010/main" val="40006903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B9E7BD9-3A88-4FEA-916D-7687A1AEDA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6263" y="565765"/>
            <a:ext cx="3824287" cy="4070794"/>
          </a:xfrm>
          <a:prstGeom prst="rect">
            <a:avLst/>
          </a:prstGeom>
          <a:solidFill>
            <a:srgbClr val="FFFFFF"/>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graph of a number of data&#10;&#10;Description automatically generated with medium confidence">
            <a:extLst>
              <a:ext uri="{FF2B5EF4-FFF2-40B4-BE49-F238E27FC236}">
                <a16:creationId xmlns:a16="http://schemas.microsoft.com/office/drawing/2014/main" id="{90D8EF9C-F1DD-CEE7-E97F-8A1F97BF27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8737" y="1636345"/>
            <a:ext cx="3548750" cy="1929632"/>
          </a:xfrm>
          <a:prstGeom prst="rect">
            <a:avLst/>
          </a:prstGeom>
        </p:spPr>
      </p:pic>
      <p:sp>
        <p:nvSpPr>
          <p:cNvPr id="13" name="Rectangle 12">
            <a:extLst>
              <a:ext uri="{FF2B5EF4-FFF2-40B4-BE49-F238E27FC236}">
                <a16:creationId xmlns:a16="http://schemas.microsoft.com/office/drawing/2014/main" id="{B4DC8784-B7BF-4897-AEF9-3290F1AE0B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5" y="629265"/>
            <a:ext cx="6894238" cy="1335002"/>
          </a:xfrm>
          <a:prstGeom prst="rect">
            <a:avLst/>
          </a:prstGeom>
          <a:solidFill>
            <a:schemeClr val="tx2">
              <a:lumMod val="10000"/>
            </a:schemeClr>
          </a:solidFill>
          <a:ln w="127000" cap="sq">
            <a:solidFill>
              <a:srgbClr val="DDDDDD"/>
            </a:solidFill>
            <a:miter lim="800000"/>
          </a:ln>
          <a:effectLst>
            <a:outerShdw blurRad="54991" dist="17780" dir="5400000" algn="ctr" rotWithShape="0">
              <a:schemeClr val="bg1">
                <a:alpha val="40000"/>
              </a:schemeClr>
            </a:outerShdw>
          </a:effectLst>
          <a:scene3d>
            <a:camera prst="orthographicFront"/>
            <a:lightRig rig="threePt" dir="t">
              <a:rot lat="0" lon="0" rev="7200000"/>
            </a:lightRig>
          </a:scene3d>
          <a:sp3d>
            <a:bevelT w="2540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C878D180-4A8E-47B3-9E41-4F29F40A97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7" y="4893734"/>
            <a:ext cx="3689095" cy="1320798"/>
          </a:xfrm>
          <a:prstGeom prst="rect">
            <a:avLst/>
          </a:prstGeom>
          <a:solidFill>
            <a:schemeClr val="tx2">
              <a:lumMod val="10000"/>
            </a:schemeClr>
          </a:solidFill>
          <a:ln w="127000" cap="sq">
            <a:solidFill>
              <a:srgbClr val="DDDDDD"/>
            </a:solidFill>
            <a:miter lim="800000"/>
          </a:ln>
          <a:effectLst>
            <a:outerShdw blurRad="54991" dist="17780" dir="5400000" algn="ctr" rotWithShape="0">
              <a:schemeClr val="bg1">
                <a:alpha val="40000"/>
              </a:schemeClr>
            </a:outerShdw>
          </a:effectLst>
          <a:scene3d>
            <a:camera prst="orthographicFront"/>
            <a:lightRig rig="threePt" dir="t">
              <a:rot lat="0" lon="0" rev="7200000"/>
            </a:lightRig>
          </a:scene3d>
          <a:sp3d>
            <a:bevelT w="2540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4B5E992-3E27-467A-A13B-57C12E8B3C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8546" y="2214035"/>
            <a:ext cx="7025732" cy="4070794"/>
          </a:xfrm>
          <a:prstGeom prst="rect">
            <a:avLst/>
          </a:prstGeom>
          <a:solidFill>
            <a:srgbClr val="FFFFFF"/>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graph with a red line&#10;&#10;Description automatically generated">
            <a:extLst>
              <a:ext uri="{FF2B5EF4-FFF2-40B4-BE49-F238E27FC236}">
                <a16:creationId xmlns:a16="http://schemas.microsoft.com/office/drawing/2014/main" id="{3E2CE891-AA3C-D837-A921-1030DAFF622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47553" y="3429000"/>
            <a:ext cx="6735234" cy="1338755"/>
          </a:xfrm>
          <a:prstGeom prst="rect">
            <a:avLst/>
          </a:prstGeom>
        </p:spPr>
      </p:pic>
    </p:spTree>
    <p:extLst>
      <p:ext uri="{BB962C8B-B14F-4D97-AF65-F5344CB8AC3E}">
        <p14:creationId xmlns:p14="http://schemas.microsoft.com/office/powerpoint/2010/main" val="5638104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137AAE58-B7D3-483F-829E-637C98F7FD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1E11E97-B655-56F9-2471-84F3C38F0CC2}"/>
              </a:ext>
            </a:extLst>
          </p:cNvPr>
          <p:cNvSpPr>
            <a:spLocks noGrp="1"/>
          </p:cNvSpPr>
          <p:nvPr>
            <p:ph type="title"/>
          </p:nvPr>
        </p:nvSpPr>
        <p:spPr>
          <a:xfrm>
            <a:off x="121550" y="5477644"/>
            <a:ext cx="9525370" cy="1264906"/>
          </a:xfrm>
        </p:spPr>
        <p:txBody>
          <a:bodyPr vert="horz" lIns="91440" tIns="45720" rIns="91440" bIns="45720" rtlCol="0" anchor="b">
            <a:normAutofit/>
          </a:bodyPr>
          <a:lstStyle/>
          <a:p>
            <a:pPr algn="l"/>
            <a:r>
              <a:rPr lang="en-US" sz="4400" dirty="0"/>
              <a:t>Top Player Contributions </a:t>
            </a:r>
          </a:p>
        </p:txBody>
      </p:sp>
      <p:pic>
        <p:nvPicPr>
          <p:cNvPr id="5" name="Picture 4" descr="A chart of a number of people&#10;&#10;Description automatically generated with medium confidence">
            <a:extLst>
              <a:ext uri="{FF2B5EF4-FFF2-40B4-BE49-F238E27FC236}">
                <a16:creationId xmlns:a16="http://schemas.microsoft.com/office/drawing/2014/main" id="{AF9E871F-83F8-BB05-4A31-287D66DBA1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550" y="115450"/>
            <a:ext cx="5752940" cy="5362194"/>
          </a:xfrm>
          <a:prstGeom prst="rect">
            <a:avLst/>
          </a:prstGeom>
        </p:spPr>
      </p:pic>
      <p:pic>
        <p:nvPicPr>
          <p:cNvPr id="11" name="Picture 10" descr="A chart of different names&#10;&#10;Description automatically generated with medium confidence">
            <a:extLst>
              <a:ext uri="{FF2B5EF4-FFF2-40B4-BE49-F238E27FC236}">
                <a16:creationId xmlns:a16="http://schemas.microsoft.com/office/drawing/2014/main" id="{ECA6D3FF-B9F2-7F1D-E10D-3AB55D7DEC6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74490" y="115450"/>
            <a:ext cx="5752940" cy="5362194"/>
          </a:xfrm>
          <a:prstGeom prst="rect">
            <a:avLst/>
          </a:prstGeom>
        </p:spPr>
      </p:pic>
      <p:pic>
        <p:nvPicPr>
          <p:cNvPr id="4" name="Picture 3" descr="A screenshot of a computer&#10;&#10;Description automatically generated">
            <a:extLst>
              <a:ext uri="{FF2B5EF4-FFF2-40B4-BE49-F238E27FC236}">
                <a16:creationId xmlns:a16="http://schemas.microsoft.com/office/drawing/2014/main" id="{ABF0A3E2-10EF-D603-9B98-1CA6FDDB3FD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79364" y="2796546"/>
            <a:ext cx="1316636" cy="2565647"/>
          </a:xfrm>
          <a:prstGeom prst="rect">
            <a:avLst/>
          </a:prstGeom>
        </p:spPr>
      </p:pic>
      <p:pic>
        <p:nvPicPr>
          <p:cNvPr id="6" name="Picture 5">
            <a:extLst>
              <a:ext uri="{FF2B5EF4-FFF2-40B4-BE49-F238E27FC236}">
                <a16:creationId xmlns:a16="http://schemas.microsoft.com/office/drawing/2014/main" id="{D0016BB3-B085-E080-3B18-17EFA20F3C1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88352" y="5535190"/>
            <a:ext cx="4682098" cy="490706"/>
          </a:xfrm>
          <a:prstGeom prst="rect">
            <a:avLst/>
          </a:prstGeom>
        </p:spPr>
      </p:pic>
      <p:pic>
        <p:nvPicPr>
          <p:cNvPr id="7" name="Picture 6">
            <a:extLst>
              <a:ext uri="{FF2B5EF4-FFF2-40B4-BE49-F238E27FC236}">
                <a16:creationId xmlns:a16="http://schemas.microsoft.com/office/drawing/2014/main" id="{F4050C2D-3DD3-CA69-FF51-F2A1D3C28B3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92392" y="5510434"/>
            <a:ext cx="4682098" cy="515462"/>
          </a:xfrm>
          <a:prstGeom prst="rect">
            <a:avLst/>
          </a:prstGeom>
        </p:spPr>
      </p:pic>
    </p:spTree>
    <p:extLst>
      <p:ext uri="{BB962C8B-B14F-4D97-AF65-F5344CB8AC3E}">
        <p14:creationId xmlns:p14="http://schemas.microsoft.com/office/powerpoint/2010/main" val="39439452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6FE6E6E-8209-92DC-BD94-D68F47D4A84D}"/>
              </a:ext>
            </a:extLst>
          </p:cNvPr>
          <p:cNvSpPr txBox="1"/>
          <p:nvPr/>
        </p:nvSpPr>
        <p:spPr>
          <a:xfrm>
            <a:off x="317131" y="318552"/>
            <a:ext cx="2895573" cy="2834223"/>
          </a:xfrm>
          <a:prstGeom prst="rect">
            <a:avLst/>
          </a:prstGeom>
        </p:spPr>
        <p:txBody>
          <a:bodyPr vert="horz" lIns="91440" tIns="45720" rIns="91440" bIns="45720" rtlCol="0" anchor="t">
            <a:normAutofit/>
          </a:bodyPr>
          <a:lstStyle/>
          <a:p>
            <a:pPr>
              <a:lnSpc>
                <a:spcPct val="90000"/>
              </a:lnSpc>
              <a:spcBef>
                <a:spcPct val="0"/>
              </a:spcBef>
              <a:spcAft>
                <a:spcPts val="600"/>
              </a:spcAft>
            </a:pPr>
            <a:r>
              <a:rPr lang="en-US" sz="4000" dirty="0">
                <a:solidFill>
                  <a:srgbClr val="FFFFFF"/>
                </a:solidFill>
                <a:latin typeface="+mj-lt"/>
                <a:ea typeface="+mj-ea"/>
                <a:cs typeface="+mj-cs"/>
              </a:rPr>
              <a:t>Identifying Strengths and Weakness</a:t>
            </a:r>
          </a:p>
        </p:txBody>
      </p:sp>
      <p:pic>
        <p:nvPicPr>
          <p:cNvPr id="13" name="Picture 12" descr="A screenshot of a computer&#10;&#10;Description automatically generated">
            <a:extLst>
              <a:ext uri="{FF2B5EF4-FFF2-40B4-BE49-F238E27FC236}">
                <a16:creationId xmlns:a16="http://schemas.microsoft.com/office/drawing/2014/main" id="{FE3069D0-A2A5-0EFB-C0EE-B33C0C725A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94913" y="290911"/>
            <a:ext cx="5895975" cy="5723728"/>
          </a:xfrm>
          <a:prstGeom prst="rect">
            <a:avLst/>
          </a:prstGeom>
        </p:spPr>
      </p:pic>
      <p:sp>
        <p:nvSpPr>
          <p:cNvPr id="16" name="TextBox 15">
            <a:extLst>
              <a:ext uri="{FF2B5EF4-FFF2-40B4-BE49-F238E27FC236}">
                <a16:creationId xmlns:a16="http://schemas.microsoft.com/office/drawing/2014/main" id="{0C3E9BE2-BC9F-3421-0EF0-FAF5AEE561C1}"/>
              </a:ext>
            </a:extLst>
          </p:cNvPr>
          <p:cNvSpPr txBox="1"/>
          <p:nvPr/>
        </p:nvSpPr>
        <p:spPr>
          <a:xfrm>
            <a:off x="317131" y="5091309"/>
            <a:ext cx="3514219" cy="923330"/>
          </a:xfrm>
          <a:prstGeom prst="rect">
            <a:avLst/>
          </a:prstGeom>
          <a:noFill/>
        </p:spPr>
        <p:txBody>
          <a:bodyPr wrap="square" rtlCol="0">
            <a:spAutoFit/>
          </a:bodyPr>
          <a:lstStyle/>
          <a:p>
            <a:r>
              <a:rPr lang="en-US" dirty="0"/>
              <a:t>Here we analyze specific metrics to highlight areas of strength and improvement.</a:t>
            </a:r>
            <a:endParaRPr lang="en-AU" dirty="0"/>
          </a:p>
        </p:txBody>
      </p:sp>
    </p:spTree>
    <p:extLst>
      <p:ext uri="{BB962C8B-B14F-4D97-AF65-F5344CB8AC3E}">
        <p14:creationId xmlns:p14="http://schemas.microsoft.com/office/powerpoint/2010/main" val="5162564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aph of a number of people&#10;&#10;Description automatically generated with medium confidence">
            <a:extLst>
              <a:ext uri="{FF2B5EF4-FFF2-40B4-BE49-F238E27FC236}">
                <a16:creationId xmlns:a16="http://schemas.microsoft.com/office/drawing/2014/main" id="{1CAFE605-0973-E6CB-CBFD-5A6581E7A8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3834" y="1200150"/>
            <a:ext cx="5520800" cy="4914900"/>
          </a:xfrm>
          <a:prstGeom prst="rect">
            <a:avLst/>
          </a:prstGeom>
        </p:spPr>
      </p:pic>
      <p:sp>
        <p:nvSpPr>
          <p:cNvPr id="4" name="TextBox 3">
            <a:extLst>
              <a:ext uri="{FF2B5EF4-FFF2-40B4-BE49-F238E27FC236}">
                <a16:creationId xmlns:a16="http://schemas.microsoft.com/office/drawing/2014/main" id="{94703328-6D9A-C0F8-FF21-AC80E36B508E}"/>
              </a:ext>
            </a:extLst>
          </p:cNvPr>
          <p:cNvSpPr txBox="1"/>
          <p:nvPr/>
        </p:nvSpPr>
        <p:spPr>
          <a:xfrm>
            <a:off x="231419" y="317152"/>
            <a:ext cx="11306429" cy="646331"/>
          </a:xfrm>
          <a:prstGeom prst="rect">
            <a:avLst/>
          </a:prstGeom>
          <a:noFill/>
        </p:spPr>
        <p:txBody>
          <a:bodyPr wrap="none" rtlCol="0">
            <a:spAutoFit/>
          </a:bodyPr>
          <a:lstStyle/>
          <a:p>
            <a:r>
              <a:rPr lang="en-AU" sz="3600" dirty="0"/>
              <a:t>Top Players Goal to Kicks Ratio in Descending Order</a:t>
            </a:r>
          </a:p>
        </p:txBody>
      </p:sp>
      <p:sp>
        <p:nvSpPr>
          <p:cNvPr id="5" name="TextBox 4">
            <a:extLst>
              <a:ext uri="{FF2B5EF4-FFF2-40B4-BE49-F238E27FC236}">
                <a16:creationId xmlns:a16="http://schemas.microsoft.com/office/drawing/2014/main" id="{C006B633-1EC8-AA58-8E3D-AA4DC6DD1822}"/>
              </a:ext>
            </a:extLst>
          </p:cNvPr>
          <p:cNvSpPr txBox="1"/>
          <p:nvPr/>
        </p:nvSpPr>
        <p:spPr>
          <a:xfrm>
            <a:off x="6096000" y="5848350"/>
            <a:ext cx="6179064" cy="369332"/>
          </a:xfrm>
          <a:prstGeom prst="rect">
            <a:avLst/>
          </a:prstGeom>
          <a:noFill/>
        </p:spPr>
        <p:txBody>
          <a:bodyPr wrap="none" rtlCol="0">
            <a:spAutoFit/>
          </a:bodyPr>
          <a:lstStyle/>
          <a:p>
            <a:r>
              <a:rPr lang="en-AU" dirty="0"/>
              <a:t>NOTE: Not all players are shown here and in future slides</a:t>
            </a:r>
          </a:p>
        </p:txBody>
      </p:sp>
      <p:pic>
        <p:nvPicPr>
          <p:cNvPr id="7" name="Picture 6" descr="A screenshot of a computer&#10;&#10;Description automatically generated">
            <a:extLst>
              <a:ext uri="{FF2B5EF4-FFF2-40B4-BE49-F238E27FC236}">
                <a16:creationId xmlns:a16="http://schemas.microsoft.com/office/drawing/2014/main" id="{2FF507C0-8551-B0DE-1031-B0775AF3DB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200150"/>
            <a:ext cx="1724266" cy="3648584"/>
          </a:xfrm>
          <a:prstGeom prst="rect">
            <a:avLst/>
          </a:prstGeom>
        </p:spPr>
      </p:pic>
      <p:pic>
        <p:nvPicPr>
          <p:cNvPr id="9" name="Picture 8">
            <a:extLst>
              <a:ext uri="{FF2B5EF4-FFF2-40B4-BE49-F238E27FC236}">
                <a16:creationId xmlns:a16="http://schemas.microsoft.com/office/drawing/2014/main" id="{053366CF-1170-A3CA-B912-379EF82A2A1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7275" y="6153150"/>
            <a:ext cx="4827359" cy="457264"/>
          </a:xfrm>
          <a:prstGeom prst="rect">
            <a:avLst/>
          </a:prstGeom>
        </p:spPr>
      </p:pic>
    </p:spTree>
    <p:extLst>
      <p:ext uri="{BB962C8B-B14F-4D97-AF65-F5344CB8AC3E}">
        <p14:creationId xmlns:p14="http://schemas.microsoft.com/office/powerpoint/2010/main" val="28739092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screenshot of a computer&#10;&#10;Description automatically generated">
            <a:extLst>
              <a:ext uri="{FF2B5EF4-FFF2-40B4-BE49-F238E27FC236}">
                <a16:creationId xmlns:a16="http://schemas.microsoft.com/office/drawing/2014/main" id="{54827A15-428B-FA5D-A580-37544358E3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891" y="370491"/>
            <a:ext cx="7404434" cy="5913155"/>
          </a:xfrm>
          <a:prstGeom prst="rect">
            <a:avLst/>
          </a:prstGeom>
        </p:spPr>
      </p:pic>
      <p:sp>
        <p:nvSpPr>
          <p:cNvPr id="3" name="TextBox 2">
            <a:extLst>
              <a:ext uri="{FF2B5EF4-FFF2-40B4-BE49-F238E27FC236}">
                <a16:creationId xmlns:a16="http://schemas.microsoft.com/office/drawing/2014/main" id="{87A57812-E844-86B3-9597-E29FF196CFA6}"/>
              </a:ext>
            </a:extLst>
          </p:cNvPr>
          <p:cNvSpPr txBox="1"/>
          <p:nvPr/>
        </p:nvSpPr>
        <p:spPr>
          <a:xfrm>
            <a:off x="7689848" y="5083317"/>
            <a:ext cx="3514219" cy="1200329"/>
          </a:xfrm>
          <a:prstGeom prst="rect">
            <a:avLst/>
          </a:prstGeom>
          <a:noFill/>
        </p:spPr>
        <p:txBody>
          <a:bodyPr wrap="square" rtlCol="0">
            <a:spAutoFit/>
          </a:bodyPr>
          <a:lstStyle/>
          <a:p>
            <a:r>
              <a:rPr lang="en-AU" dirty="0"/>
              <a:t>Here were comparing key statistics</a:t>
            </a:r>
          </a:p>
          <a:p>
            <a:r>
              <a:rPr lang="en-AU" dirty="0"/>
              <a:t>across players to determine who is performing well.</a:t>
            </a:r>
          </a:p>
        </p:txBody>
      </p:sp>
    </p:spTree>
    <p:extLst>
      <p:ext uri="{BB962C8B-B14F-4D97-AF65-F5344CB8AC3E}">
        <p14:creationId xmlns:p14="http://schemas.microsoft.com/office/powerpoint/2010/main" val="3838792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 shot of a graph&#10;&#10;Description automatically generated">
            <a:extLst>
              <a:ext uri="{FF2B5EF4-FFF2-40B4-BE49-F238E27FC236}">
                <a16:creationId xmlns:a16="http://schemas.microsoft.com/office/drawing/2014/main" id="{709E47E0-BAB7-03EC-F00E-893083F4B6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5164" y="428625"/>
            <a:ext cx="6831017" cy="5143500"/>
          </a:xfrm>
          <a:prstGeom prst="rect">
            <a:avLst/>
          </a:prstGeom>
        </p:spPr>
      </p:pic>
      <p:pic>
        <p:nvPicPr>
          <p:cNvPr id="5" name="Picture 4">
            <a:extLst>
              <a:ext uri="{FF2B5EF4-FFF2-40B4-BE49-F238E27FC236}">
                <a16:creationId xmlns:a16="http://schemas.microsoft.com/office/drawing/2014/main" id="{9838FC71-3564-443C-0C9E-A4907BEFE3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47363" y="5724486"/>
            <a:ext cx="5744037" cy="552527"/>
          </a:xfrm>
          <a:prstGeom prst="rect">
            <a:avLst/>
          </a:prstGeom>
        </p:spPr>
      </p:pic>
      <p:sp>
        <p:nvSpPr>
          <p:cNvPr id="6" name="TextBox 5">
            <a:extLst>
              <a:ext uri="{FF2B5EF4-FFF2-40B4-BE49-F238E27FC236}">
                <a16:creationId xmlns:a16="http://schemas.microsoft.com/office/drawing/2014/main" id="{8318716F-9B48-81F4-A306-8C22AB58ABA3}"/>
              </a:ext>
            </a:extLst>
          </p:cNvPr>
          <p:cNvSpPr txBox="1"/>
          <p:nvPr/>
        </p:nvSpPr>
        <p:spPr>
          <a:xfrm>
            <a:off x="7486650" y="6000749"/>
            <a:ext cx="4111447" cy="369332"/>
          </a:xfrm>
          <a:prstGeom prst="rect">
            <a:avLst/>
          </a:prstGeom>
          <a:noFill/>
        </p:spPr>
        <p:txBody>
          <a:bodyPr wrap="none" rtlCol="0">
            <a:spAutoFit/>
          </a:bodyPr>
          <a:lstStyle/>
          <a:p>
            <a:r>
              <a:rPr lang="en-AU"/>
              <a:t>NOTE: Not all players are shown here</a:t>
            </a:r>
            <a:endParaRPr lang="en-AU" dirty="0"/>
          </a:p>
        </p:txBody>
      </p:sp>
      <p:pic>
        <p:nvPicPr>
          <p:cNvPr id="8" name="Picture 7" descr="A screen shot of a list of different colored squares&#10;&#10;Description automatically generated">
            <a:extLst>
              <a:ext uri="{FF2B5EF4-FFF2-40B4-BE49-F238E27FC236}">
                <a16:creationId xmlns:a16="http://schemas.microsoft.com/office/drawing/2014/main" id="{6F636AD6-D23C-B2B3-65A0-9B0E2C12AE0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96150" y="1251921"/>
            <a:ext cx="1419423" cy="2848373"/>
          </a:xfrm>
          <a:prstGeom prst="rect">
            <a:avLst/>
          </a:prstGeom>
        </p:spPr>
      </p:pic>
    </p:spTree>
    <p:extLst>
      <p:ext uri="{BB962C8B-B14F-4D97-AF65-F5344CB8AC3E}">
        <p14:creationId xmlns:p14="http://schemas.microsoft.com/office/powerpoint/2010/main" val="9910827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pic>
        <p:nvPicPr>
          <p:cNvPr id="7" name="Picture 6" descr="A screenshot of a computer&#10;&#10;Description automatically generated">
            <a:extLst>
              <a:ext uri="{FF2B5EF4-FFF2-40B4-BE49-F238E27FC236}">
                <a16:creationId xmlns:a16="http://schemas.microsoft.com/office/drawing/2014/main" id="{78C9A703-2AE3-E254-C861-20A4AEFB68EB}"/>
              </a:ext>
            </a:extLst>
          </p:cNvPr>
          <p:cNvPicPr>
            <a:picLocks noChangeAspect="1"/>
          </p:cNvPicPr>
          <p:nvPr/>
        </p:nvPicPr>
        <p:blipFill>
          <a:blip r:embed="rId3">
            <a:extLst>
              <a:ext uri="{28A0092B-C50C-407E-A947-70E740481C1C}">
                <a14:useLocalDpi xmlns:a14="http://schemas.microsoft.com/office/drawing/2010/main" val="0"/>
              </a:ext>
            </a:extLst>
          </a:blip>
          <a:srcRect t="1295" r="-2" b="8513"/>
          <a:stretch/>
        </p:blipFill>
        <p:spPr>
          <a:xfrm>
            <a:off x="2877131" y="314325"/>
            <a:ext cx="6771693" cy="4010025"/>
          </a:xfrm>
          <a:prstGeom prst="rect">
            <a:avLst/>
          </a:prstGeom>
          <a:ln w="190500" cap="sq">
            <a:solidFill>
              <a:srgbClr val="FFFFFF"/>
            </a:solidFill>
            <a:miter lim="800000"/>
          </a:ln>
          <a:effectLst>
            <a:outerShdw blurRad="54991" dist="17780" dir="5400000" algn="ctr" rotWithShape="0">
              <a:schemeClr val="bg1">
                <a:alpha val="40000"/>
              </a:schemeClr>
            </a:outerShdw>
          </a:effectLst>
          <a:scene3d>
            <a:camera prst="orthographicFront"/>
            <a:lightRig rig="twoPt" dir="t">
              <a:rot lat="0" lon="0" rev="7200000"/>
            </a:lightRig>
          </a:scene3d>
          <a:sp3d>
            <a:bevelT w="25400" h="19050"/>
          </a:sp3d>
        </p:spPr>
      </p:pic>
      <p:sp>
        <p:nvSpPr>
          <p:cNvPr id="8" name="TextBox 7">
            <a:extLst>
              <a:ext uri="{FF2B5EF4-FFF2-40B4-BE49-F238E27FC236}">
                <a16:creationId xmlns:a16="http://schemas.microsoft.com/office/drawing/2014/main" id="{D51CFCDE-C0F0-CC1D-9A07-966B8644E64B}"/>
              </a:ext>
            </a:extLst>
          </p:cNvPr>
          <p:cNvSpPr txBox="1"/>
          <p:nvPr/>
        </p:nvSpPr>
        <p:spPr>
          <a:xfrm>
            <a:off x="848969" y="4048913"/>
            <a:ext cx="10494062" cy="1270535"/>
          </a:xfrm>
          <a:prstGeom prst="rect">
            <a:avLst/>
          </a:prstGeom>
        </p:spPr>
        <p:txBody>
          <a:bodyPr vert="horz" lIns="91440" tIns="45720" rIns="91440" bIns="45720" rtlCol="0" anchor="b">
            <a:normAutofit/>
          </a:bodyPr>
          <a:lstStyle/>
          <a:p>
            <a:pPr algn="ctr" defTabSz="914400">
              <a:lnSpc>
                <a:spcPct val="90000"/>
              </a:lnSpc>
              <a:spcBef>
                <a:spcPct val="0"/>
              </a:spcBef>
              <a:spcAft>
                <a:spcPts val="600"/>
              </a:spcAft>
            </a:pPr>
            <a:r>
              <a:rPr lang="en-US" sz="4000" b="1" cap="all">
                <a:effectLst>
                  <a:outerShdw blurRad="50800" dist="63500" dir="2700000" algn="tl" rotWithShape="0">
                    <a:srgbClr val="000000">
                      <a:alpha val="48000"/>
                    </a:srgbClr>
                  </a:outerShdw>
                </a:effectLst>
                <a:latin typeface="+mj-lt"/>
                <a:ea typeface="+mj-ea"/>
                <a:cs typeface="+mj-cs"/>
              </a:rPr>
              <a:t>Player Development</a:t>
            </a:r>
          </a:p>
        </p:txBody>
      </p:sp>
      <p:sp>
        <p:nvSpPr>
          <p:cNvPr id="4" name="TextBox 3">
            <a:extLst>
              <a:ext uri="{FF2B5EF4-FFF2-40B4-BE49-F238E27FC236}">
                <a16:creationId xmlns:a16="http://schemas.microsoft.com/office/drawing/2014/main" id="{2E06F50D-2475-D762-ED7A-D475483C734C}"/>
              </a:ext>
            </a:extLst>
          </p:cNvPr>
          <p:cNvSpPr txBox="1"/>
          <p:nvPr/>
        </p:nvSpPr>
        <p:spPr>
          <a:xfrm>
            <a:off x="848969" y="5319449"/>
            <a:ext cx="10494062" cy="702645"/>
          </a:xfrm>
          <a:prstGeom prst="rect">
            <a:avLst/>
          </a:prstGeom>
        </p:spPr>
        <p:txBody>
          <a:bodyPr vert="horz" lIns="91440" tIns="45720" rIns="91440" bIns="45720" rtlCol="0">
            <a:normAutofit/>
          </a:bodyPr>
          <a:lstStyle/>
          <a:p>
            <a:pPr algn="ctr" defTabSz="914400">
              <a:lnSpc>
                <a:spcPct val="120000"/>
              </a:lnSpc>
              <a:spcBef>
                <a:spcPts val="1000"/>
              </a:spcBef>
            </a:pPr>
            <a:r>
              <a:rPr lang="en-US">
                <a:effectLst>
                  <a:outerShdw blurRad="50800" dist="38100" dir="2700000" algn="tl" rotWithShape="0">
                    <a:srgbClr val="000000">
                      <a:alpha val="48000"/>
                    </a:srgbClr>
                  </a:outerShdw>
                </a:effectLst>
              </a:rPr>
              <a:t>Track player progress and set development goals</a:t>
            </a:r>
          </a:p>
        </p:txBody>
      </p:sp>
    </p:spTree>
    <p:extLst>
      <p:ext uri="{BB962C8B-B14F-4D97-AF65-F5344CB8AC3E}">
        <p14:creationId xmlns:p14="http://schemas.microsoft.com/office/powerpoint/2010/main" val="33999848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F99D510-C769-4A3F-B1BF-0A2F3822AE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2474" y="733425"/>
            <a:ext cx="10693662" cy="5391150"/>
          </a:xfrm>
          <a:prstGeom prst="rect">
            <a:avLst/>
          </a:prstGeom>
          <a:solidFill>
            <a:srgbClr val="FFFFFF"/>
          </a:solidFill>
          <a:ln w="190500" cap="sq">
            <a:solidFill>
              <a:srgbClr val="FFFFFF"/>
            </a:solidFill>
            <a:miter lim="800000"/>
          </a:ln>
          <a:effectLst>
            <a:outerShdw blurRad="54991" dist="17780" dir="5400000" algn="ctr" rotWithShape="0">
              <a:schemeClr val="bg1">
                <a:alpha val="40000"/>
              </a:schemeClr>
            </a:outerShdw>
          </a:effectLst>
          <a:scene3d>
            <a:camera prst="orthographicFront"/>
            <a:lightRig rig="twoPt" dir="t">
              <a:rot lat="0" lon="0" rev="7200000"/>
            </a:lightRig>
          </a:scene3d>
          <a:sp3d>
            <a:bevelT w="2540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2DD38F0-3136-4D36-9445-AAF26688FF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2496" y="799817"/>
            <a:ext cx="10575170" cy="5258367"/>
          </a:xfrm>
          <a:prstGeom prst="rect">
            <a:avLst/>
          </a:prstGeom>
          <a:no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C602D8B3-4175-FDFD-BA29-D0E607FCF1CD}"/>
              </a:ext>
            </a:extLst>
          </p:cNvPr>
          <p:cNvSpPr txBox="1"/>
          <p:nvPr/>
        </p:nvSpPr>
        <p:spPr>
          <a:xfrm>
            <a:off x="1141857" y="3232137"/>
            <a:ext cx="9924076" cy="1895798"/>
          </a:xfrm>
          <a:prstGeom prst="rect">
            <a:avLst/>
          </a:prstGeom>
          <a:noFill/>
        </p:spPr>
        <p:txBody>
          <a:bodyPr wrap="square" rtlCol="0">
            <a:spAutoFit/>
          </a:bodyPr>
          <a:lstStyle/>
          <a:p>
            <a:pPr defTabSz="847192">
              <a:spcAft>
                <a:spcPts val="510"/>
              </a:spcAft>
            </a:pPr>
            <a:r>
              <a:rPr lang="en-AU" sz="1668" kern="1200" dirty="0">
                <a:solidFill>
                  <a:srgbClr val="555555"/>
                </a:solidFill>
                <a:highlight>
                  <a:srgbClr val="FFFFFF"/>
                </a:highlight>
                <a:latin typeface="system-ui"/>
                <a:ea typeface="+mn-ea"/>
                <a:cs typeface="+mn-cs"/>
              </a:rPr>
              <a:t>The goal for this project is to evaluate player performance evaluation and predicting fantasy points, during the 2023 season. There are 808 players in total currently playing, the list of data include such as Player name, Fantasy Points, Rating Points, Goals, Kicks, Marks, Tackles etc. By analysing performance data, analysts can identify strengths and weaknesses. This can enable coaches to pick up new strategies in future matches. To make informed decisions on player selection, match strategies and training focus areas based on data insights. Allowing further prevention when it comes to injuries and manage recovery plans accordingly. Making easier process to identify potential talent when drafting new players or making trades. </a:t>
            </a:r>
            <a:endParaRPr lang="en-AU" sz="2000" dirty="0"/>
          </a:p>
        </p:txBody>
      </p:sp>
      <p:sp>
        <p:nvSpPr>
          <p:cNvPr id="3" name="TextBox 2">
            <a:extLst>
              <a:ext uri="{FF2B5EF4-FFF2-40B4-BE49-F238E27FC236}">
                <a16:creationId xmlns:a16="http://schemas.microsoft.com/office/drawing/2014/main" id="{32D68237-7B59-872E-4934-65CF001D87C8}"/>
              </a:ext>
            </a:extLst>
          </p:cNvPr>
          <p:cNvSpPr txBox="1"/>
          <p:nvPr/>
        </p:nvSpPr>
        <p:spPr>
          <a:xfrm>
            <a:off x="5163236" y="1730065"/>
            <a:ext cx="1990417" cy="662617"/>
          </a:xfrm>
          <a:prstGeom prst="rect">
            <a:avLst/>
          </a:prstGeom>
          <a:noFill/>
        </p:spPr>
        <p:txBody>
          <a:bodyPr wrap="none" rtlCol="0">
            <a:spAutoFit/>
          </a:bodyPr>
          <a:lstStyle/>
          <a:p>
            <a:pPr defTabSz="847192">
              <a:spcAft>
                <a:spcPts val="510"/>
              </a:spcAft>
            </a:pPr>
            <a:r>
              <a:rPr lang="en-AU" sz="3706" kern="1200">
                <a:solidFill>
                  <a:srgbClr val="555555"/>
                </a:solidFill>
                <a:latin typeface="+mn-lt"/>
                <a:ea typeface="+mn-ea"/>
                <a:cs typeface="+mn-cs"/>
              </a:rPr>
              <a:t>Purpose</a:t>
            </a:r>
            <a:endParaRPr lang="en-AU" sz="4000"/>
          </a:p>
        </p:txBody>
      </p:sp>
    </p:spTree>
    <p:extLst>
      <p:ext uri="{BB962C8B-B14F-4D97-AF65-F5344CB8AC3E}">
        <p14:creationId xmlns:p14="http://schemas.microsoft.com/office/powerpoint/2010/main" val="33063299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3B74247-087C-D01A-6546-A3F250710B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8959" y="299973"/>
            <a:ext cx="3991532" cy="457264"/>
          </a:xfrm>
          <a:prstGeom prst="rect">
            <a:avLst/>
          </a:prstGeom>
        </p:spPr>
      </p:pic>
      <p:pic>
        <p:nvPicPr>
          <p:cNvPr id="5" name="Picture 4" descr="A screen shot of a graph&#10;&#10;Description automatically generated">
            <a:extLst>
              <a:ext uri="{FF2B5EF4-FFF2-40B4-BE49-F238E27FC236}">
                <a16:creationId xmlns:a16="http://schemas.microsoft.com/office/drawing/2014/main" id="{A27C559D-F161-8DEE-F1B6-7A0179DA6D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882" y="795337"/>
            <a:ext cx="6086407" cy="5267325"/>
          </a:xfrm>
          <a:prstGeom prst="rect">
            <a:avLst/>
          </a:prstGeom>
        </p:spPr>
      </p:pic>
      <p:pic>
        <p:nvPicPr>
          <p:cNvPr id="7" name="Picture 6" descr="A screen shot of a chart&#10;&#10;Description automatically generated">
            <a:extLst>
              <a:ext uri="{FF2B5EF4-FFF2-40B4-BE49-F238E27FC236}">
                <a16:creationId xmlns:a16="http://schemas.microsoft.com/office/drawing/2014/main" id="{938B9B10-2B8E-3542-1B69-B2BC3568779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34096" y="795337"/>
            <a:ext cx="1486107" cy="2753109"/>
          </a:xfrm>
          <a:prstGeom prst="rect">
            <a:avLst/>
          </a:prstGeom>
        </p:spPr>
      </p:pic>
      <p:pic>
        <p:nvPicPr>
          <p:cNvPr id="9" name="Picture 8">
            <a:extLst>
              <a:ext uri="{FF2B5EF4-FFF2-40B4-BE49-F238E27FC236}">
                <a16:creationId xmlns:a16="http://schemas.microsoft.com/office/drawing/2014/main" id="{EF3607C1-9397-E4A7-2F7E-D8562554F57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13945" y="6196012"/>
            <a:ext cx="5624952" cy="485843"/>
          </a:xfrm>
          <a:prstGeom prst="rect">
            <a:avLst/>
          </a:prstGeom>
        </p:spPr>
      </p:pic>
    </p:spTree>
    <p:extLst>
      <p:ext uri="{BB962C8B-B14F-4D97-AF65-F5344CB8AC3E}">
        <p14:creationId xmlns:p14="http://schemas.microsoft.com/office/powerpoint/2010/main" val="38020073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screenshot of a computer&#10;&#10;Description automatically generated">
            <a:extLst>
              <a:ext uri="{FF2B5EF4-FFF2-40B4-BE49-F238E27FC236}">
                <a16:creationId xmlns:a16="http://schemas.microsoft.com/office/drawing/2014/main" id="{E9B2EFF4-447C-38DA-1CE3-AFA60CCD8C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8720" y="787194"/>
            <a:ext cx="6766505" cy="5118304"/>
          </a:xfrm>
          <a:prstGeom prst="rect">
            <a:avLst/>
          </a:prstGeom>
        </p:spPr>
      </p:pic>
      <p:sp>
        <p:nvSpPr>
          <p:cNvPr id="3" name="TextBox 2">
            <a:extLst>
              <a:ext uri="{FF2B5EF4-FFF2-40B4-BE49-F238E27FC236}">
                <a16:creationId xmlns:a16="http://schemas.microsoft.com/office/drawing/2014/main" id="{DEB7B5B7-302F-532F-34BA-05B9C489144C}"/>
              </a:ext>
            </a:extLst>
          </p:cNvPr>
          <p:cNvSpPr txBox="1"/>
          <p:nvPr/>
        </p:nvSpPr>
        <p:spPr>
          <a:xfrm>
            <a:off x="748720" y="5905498"/>
            <a:ext cx="5427712" cy="646331"/>
          </a:xfrm>
          <a:prstGeom prst="rect">
            <a:avLst/>
          </a:prstGeom>
          <a:noFill/>
        </p:spPr>
        <p:txBody>
          <a:bodyPr wrap="square" rtlCol="0">
            <a:spAutoFit/>
          </a:bodyPr>
          <a:lstStyle/>
          <a:p>
            <a:r>
              <a:rPr lang="en-US" dirty="0"/>
              <a:t>Use data to make strategic decisions for upcoming matches.</a:t>
            </a:r>
            <a:endParaRPr lang="en-AU" dirty="0"/>
          </a:p>
        </p:txBody>
      </p:sp>
    </p:spTree>
    <p:extLst>
      <p:ext uri="{BB962C8B-B14F-4D97-AF65-F5344CB8AC3E}">
        <p14:creationId xmlns:p14="http://schemas.microsoft.com/office/powerpoint/2010/main" val="32852817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C0F5A1D0-BB75-8239-8498-67A0F9BC3E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5154" y="514040"/>
            <a:ext cx="8168295" cy="5353360"/>
          </a:xfrm>
          <a:prstGeom prst="rect">
            <a:avLst/>
          </a:prstGeom>
        </p:spPr>
      </p:pic>
    </p:spTree>
    <p:extLst>
      <p:ext uri="{BB962C8B-B14F-4D97-AF65-F5344CB8AC3E}">
        <p14:creationId xmlns:p14="http://schemas.microsoft.com/office/powerpoint/2010/main" val="11368115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hart of a number of people&#10;&#10;Description automatically generated with medium confidence">
            <a:extLst>
              <a:ext uri="{FF2B5EF4-FFF2-40B4-BE49-F238E27FC236}">
                <a16:creationId xmlns:a16="http://schemas.microsoft.com/office/drawing/2014/main" id="{AAE63146-3752-C9AA-E192-190DB293C2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0134" y="904875"/>
            <a:ext cx="6737206" cy="5076825"/>
          </a:xfrm>
          <a:prstGeom prst="rect">
            <a:avLst/>
          </a:prstGeom>
        </p:spPr>
      </p:pic>
      <p:pic>
        <p:nvPicPr>
          <p:cNvPr id="7" name="Picture 6" descr="A screenshot of a screen with a number of different colored squares&#10;&#10;Description automatically generated">
            <a:extLst>
              <a:ext uri="{FF2B5EF4-FFF2-40B4-BE49-F238E27FC236}">
                <a16:creationId xmlns:a16="http://schemas.microsoft.com/office/drawing/2014/main" id="{1E484007-F8E2-F593-7A4B-9FEEA20EE2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91289" y="976058"/>
            <a:ext cx="1762371" cy="3648584"/>
          </a:xfrm>
          <a:prstGeom prst="rect">
            <a:avLst/>
          </a:prstGeom>
        </p:spPr>
      </p:pic>
      <p:pic>
        <p:nvPicPr>
          <p:cNvPr id="9" name="Picture 8">
            <a:extLst>
              <a:ext uri="{FF2B5EF4-FFF2-40B4-BE49-F238E27FC236}">
                <a16:creationId xmlns:a16="http://schemas.microsoft.com/office/drawing/2014/main" id="{B2AA1ABD-280A-A3CE-7B9E-CB7BB215DF2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99652" y="6105493"/>
            <a:ext cx="5477688" cy="552527"/>
          </a:xfrm>
          <a:prstGeom prst="rect">
            <a:avLst/>
          </a:prstGeom>
        </p:spPr>
      </p:pic>
      <p:sp>
        <p:nvSpPr>
          <p:cNvPr id="2" name="TextBox 1">
            <a:extLst>
              <a:ext uri="{FF2B5EF4-FFF2-40B4-BE49-F238E27FC236}">
                <a16:creationId xmlns:a16="http://schemas.microsoft.com/office/drawing/2014/main" id="{E0E08778-EDD2-47F2-A9C1-7CF755C0EE8C}"/>
              </a:ext>
            </a:extLst>
          </p:cNvPr>
          <p:cNvSpPr txBox="1"/>
          <p:nvPr/>
        </p:nvSpPr>
        <p:spPr>
          <a:xfrm>
            <a:off x="2023473" y="473647"/>
            <a:ext cx="5230046" cy="369332"/>
          </a:xfrm>
          <a:prstGeom prst="rect">
            <a:avLst/>
          </a:prstGeom>
          <a:noFill/>
        </p:spPr>
        <p:txBody>
          <a:bodyPr wrap="square" rtlCol="0">
            <a:spAutoFit/>
          </a:bodyPr>
          <a:lstStyle/>
          <a:p>
            <a:r>
              <a:rPr lang="en-AU" dirty="0"/>
              <a:t>Disposals per Game in descending order</a:t>
            </a:r>
          </a:p>
        </p:txBody>
      </p:sp>
    </p:spTree>
    <p:extLst>
      <p:ext uri="{BB962C8B-B14F-4D97-AF65-F5344CB8AC3E}">
        <p14:creationId xmlns:p14="http://schemas.microsoft.com/office/powerpoint/2010/main" val="11573705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4D904615-1648-EAB0-48B3-7B8FA4AE5B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1387" y="623564"/>
            <a:ext cx="10185980" cy="5358135"/>
          </a:xfrm>
          <a:prstGeom prst="rect">
            <a:avLst/>
          </a:prstGeom>
        </p:spPr>
      </p:pic>
    </p:spTree>
    <p:extLst>
      <p:ext uri="{BB962C8B-B14F-4D97-AF65-F5344CB8AC3E}">
        <p14:creationId xmlns:p14="http://schemas.microsoft.com/office/powerpoint/2010/main" val="39808270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E5BB93F-4CCA-DC83-FA92-DBBE006078D5}"/>
              </a:ext>
            </a:extLst>
          </p:cNvPr>
          <p:cNvSpPr txBox="1"/>
          <p:nvPr/>
        </p:nvSpPr>
        <p:spPr>
          <a:xfrm>
            <a:off x="6416043" y="410259"/>
            <a:ext cx="5314950" cy="3693319"/>
          </a:xfrm>
          <a:prstGeom prst="rect">
            <a:avLst/>
          </a:prstGeom>
          <a:noFill/>
        </p:spPr>
        <p:txBody>
          <a:bodyPr wrap="square" rtlCol="0">
            <a:spAutoFit/>
          </a:bodyPr>
          <a:lstStyle/>
          <a:p>
            <a:r>
              <a:rPr lang="en-AU" sz="3600" dirty="0"/>
              <a:t>Box Plot of Weights for each team based on Status</a:t>
            </a:r>
          </a:p>
          <a:p>
            <a:endParaRPr lang="en-AU" dirty="0"/>
          </a:p>
          <a:p>
            <a:r>
              <a:rPr lang="en-AU" dirty="0"/>
              <a:t>NOTE: Weights and Heights metrics may change over time. Where N are players currently playing in the league in 2023-2024 Season, L Stands for Players Left the club due to reaching their contacts, personal issues, often described as “free agents”, and R represents retiring players.</a:t>
            </a:r>
          </a:p>
        </p:txBody>
      </p:sp>
      <p:sp>
        <p:nvSpPr>
          <p:cNvPr id="3" name="TextBox 2">
            <a:extLst>
              <a:ext uri="{FF2B5EF4-FFF2-40B4-BE49-F238E27FC236}">
                <a16:creationId xmlns:a16="http://schemas.microsoft.com/office/drawing/2014/main" id="{C62BF23E-70C6-953C-5580-C9E6644D3802}"/>
              </a:ext>
            </a:extLst>
          </p:cNvPr>
          <p:cNvSpPr txBox="1"/>
          <p:nvPr/>
        </p:nvSpPr>
        <p:spPr>
          <a:xfrm>
            <a:off x="609600" y="180273"/>
            <a:ext cx="4958602" cy="830997"/>
          </a:xfrm>
          <a:prstGeom prst="rect">
            <a:avLst/>
          </a:prstGeom>
          <a:noFill/>
        </p:spPr>
        <p:txBody>
          <a:bodyPr wrap="none" rtlCol="0">
            <a:spAutoFit/>
          </a:bodyPr>
          <a:lstStyle/>
          <a:p>
            <a:r>
              <a:rPr lang="en-AU" sz="4800" dirty="0"/>
              <a:t>Further Analysis </a:t>
            </a:r>
          </a:p>
        </p:txBody>
      </p:sp>
      <p:pic>
        <p:nvPicPr>
          <p:cNvPr id="5" name="Picture 4" descr="A white rectangular sign with black text and blue rectangles&#10;&#10;Description automatically generated">
            <a:extLst>
              <a:ext uri="{FF2B5EF4-FFF2-40B4-BE49-F238E27FC236}">
                <a16:creationId xmlns:a16="http://schemas.microsoft.com/office/drawing/2014/main" id="{D775CD95-8C70-532F-1E24-833AAD55C2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16043" y="4264454"/>
            <a:ext cx="1428949" cy="1714739"/>
          </a:xfrm>
          <a:prstGeom prst="rect">
            <a:avLst/>
          </a:prstGeom>
        </p:spPr>
      </p:pic>
      <p:pic>
        <p:nvPicPr>
          <p:cNvPr id="11" name="Picture 10" descr="A graph of different colored squares&#10;&#10;Description automatically generated with medium confidence">
            <a:extLst>
              <a:ext uri="{FF2B5EF4-FFF2-40B4-BE49-F238E27FC236}">
                <a16:creationId xmlns:a16="http://schemas.microsoft.com/office/drawing/2014/main" id="{6CAFCB52-BC55-7A06-A3D4-1E2AF55796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7006" y="1011270"/>
            <a:ext cx="5568952" cy="4087780"/>
          </a:xfrm>
          <a:prstGeom prst="rect">
            <a:avLst/>
          </a:prstGeom>
        </p:spPr>
      </p:pic>
      <p:pic>
        <p:nvPicPr>
          <p:cNvPr id="17" name="Picture 16" descr="A graph with a bar chart&#10;&#10;Description automatically generated with medium confidence">
            <a:extLst>
              <a:ext uri="{FF2B5EF4-FFF2-40B4-BE49-F238E27FC236}">
                <a16:creationId xmlns:a16="http://schemas.microsoft.com/office/drawing/2014/main" id="{0887B8F7-7905-904B-A1D6-C1B362C1357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7344" y="5099050"/>
            <a:ext cx="5290506" cy="1202800"/>
          </a:xfrm>
          <a:prstGeom prst="rect">
            <a:avLst/>
          </a:prstGeom>
        </p:spPr>
      </p:pic>
    </p:spTree>
    <p:extLst>
      <p:ext uri="{BB962C8B-B14F-4D97-AF65-F5344CB8AC3E}">
        <p14:creationId xmlns:p14="http://schemas.microsoft.com/office/powerpoint/2010/main" val="19787278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AD56A16-42BE-03D4-E744-CB04D8C198BA}"/>
              </a:ext>
            </a:extLst>
          </p:cNvPr>
          <p:cNvSpPr txBox="1"/>
          <p:nvPr/>
        </p:nvSpPr>
        <p:spPr>
          <a:xfrm>
            <a:off x="619125" y="134034"/>
            <a:ext cx="11169018" cy="646331"/>
          </a:xfrm>
          <a:prstGeom prst="rect">
            <a:avLst/>
          </a:prstGeom>
          <a:noFill/>
        </p:spPr>
        <p:txBody>
          <a:bodyPr wrap="square" rtlCol="0">
            <a:spAutoFit/>
          </a:bodyPr>
          <a:lstStyle/>
          <a:p>
            <a:r>
              <a:rPr lang="en-AU" sz="3600" dirty="0"/>
              <a:t>Box Plot of Heights for each team based on Status</a:t>
            </a:r>
          </a:p>
        </p:txBody>
      </p:sp>
      <p:pic>
        <p:nvPicPr>
          <p:cNvPr id="4" name="Picture 3" descr="A chart with different colored squares&#10;&#10;Description automatically generated with medium confidence">
            <a:extLst>
              <a:ext uri="{FF2B5EF4-FFF2-40B4-BE49-F238E27FC236}">
                <a16:creationId xmlns:a16="http://schemas.microsoft.com/office/drawing/2014/main" id="{E2BCA3A6-BA94-2D4A-5586-57B17D9D26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9125" y="780364"/>
            <a:ext cx="10439400" cy="4458385"/>
          </a:xfrm>
          <a:prstGeom prst="rect">
            <a:avLst/>
          </a:prstGeom>
        </p:spPr>
      </p:pic>
      <p:pic>
        <p:nvPicPr>
          <p:cNvPr id="8" name="Picture 7" descr="A graph with numbers and lines&#10;&#10;Description automatically generated with medium confidence">
            <a:extLst>
              <a:ext uri="{FF2B5EF4-FFF2-40B4-BE49-F238E27FC236}">
                <a16:creationId xmlns:a16="http://schemas.microsoft.com/office/drawing/2014/main" id="{4646954A-25B2-30F7-699E-83F755F157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9150" y="5238750"/>
            <a:ext cx="10086975" cy="1353226"/>
          </a:xfrm>
          <a:prstGeom prst="rect">
            <a:avLst/>
          </a:prstGeom>
        </p:spPr>
      </p:pic>
    </p:spTree>
    <p:extLst>
      <p:ext uri="{BB962C8B-B14F-4D97-AF65-F5344CB8AC3E}">
        <p14:creationId xmlns:p14="http://schemas.microsoft.com/office/powerpoint/2010/main" val="38887476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9C83800-9041-B6D1-B848-A0ED912D0420}"/>
              </a:ext>
            </a:extLst>
          </p:cNvPr>
          <p:cNvSpPr txBox="1"/>
          <p:nvPr/>
        </p:nvSpPr>
        <p:spPr>
          <a:xfrm>
            <a:off x="619125" y="134034"/>
            <a:ext cx="11169018" cy="646331"/>
          </a:xfrm>
          <a:prstGeom prst="rect">
            <a:avLst/>
          </a:prstGeom>
          <a:noFill/>
        </p:spPr>
        <p:txBody>
          <a:bodyPr wrap="square" rtlCol="0">
            <a:spAutoFit/>
          </a:bodyPr>
          <a:lstStyle/>
          <a:p>
            <a:r>
              <a:rPr lang="en-AU" sz="3600" dirty="0"/>
              <a:t>Box Plot of BMIs for each team based on Status</a:t>
            </a:r>
          </a:p>
        </p:txBody>
      </p:sp>
      <p:pic>
        <p:nvPicPr>
          <p:cNvPr id="4" name="Picture 3" descr="A screenshot of a graph&#10;&#10;Description automatically generated">
            <a:extLst>
              <a:ext uri="{FF2B5EF4-FFF2-40B4-BE49-F238E27FC236}">
                <a16:creationId xmlns:a16="http://schemas.microsoft.com/office/drawing/2014/main" id="{5C5E75B7-43C7-0F1A-4378-64BFAD7A38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3874" y="780365"/>
            <a:ext cx="10067925" cy="4714875"/>
          </a:xfrm>
          <a:prstGeom prst="rect">
            <a:avLst/>
          </a:prstGeom>
        </p:spPr>
      </p:pic>
      <p:pic>
        <p:nvPicPr>
          <p:cNvPr id="6" name="Picture 5" descr="A white background with black numbers&#10;&#10;Description automatically generated">
            <a:extLst>
              <a:ext uri="{FF2B5EF4-FFF2-40B4-BE49-F238E27FC236}">
                <a16:creationId xmlns:a16="http://schemas.microsoft.com/office/drawing/2014/main" id="{CBA4F255-994A-B91D-E7B8-A691DBE02B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7685" y="5495240"/>
            <a:ext cx="9814113" cy="1228726"/>
          </a:xfrm>
          <a:prstGeom prst="rect">
            <a:avLst/>
          </a:prstGeom>
        </p:spPr>
      </p:pic>
    </p:spTree>
    <p:extLst>
      <p:ext uri="{BB962C8B-B14F-4D97-AF65-F5344CB8AC3E}">
        <p14:creationId xmlns:p14="http://schemas.microsoft.com/office/powerpoint/2010/main" val="19775127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1837CB0-4F29-4E03-BEC4-55C6733B9C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EF3B40A7-4DC9-267E-199B-9B313B24D1A9}"/>
              </a:ext>
            </a:extLst>
          </p:cNvPr>
          <p:cNvSpPr txBox="1"/>
          <p:nvPr/>
        </p:nvSpPr>
        <p:spPr>
          <a:xfrm>
            <a:off x="6435091" y="628651"/>
            <a:ext cx="5080634" cy="3495674"/>
          </a:xfrm>
          <a:prstGeom prst="rect">
            <a:avLst/>
          </a:prstGeom>
        </p:spPr>
        <p:txBody>
          <a:bodyPr vert="horz" lIns="91440" tIns="45720" rIns="91440" bIns="45720" rtlCol="0" anchor="b">
            <a:normAutofit/>
          </a:bodyPr>
          <a:lstStyle/>
          <a:p>
            <a:pPr algn="ctr" defTabSz="914400">
              <a:lnSpc>
                <a:spcPct val="90000"/>
              </a:lnSpc>
              <a:spcBef>
                <a:spcPct val="0"/>
              </a:spcBef>
              <a:spcAft>
                <a:spcPts val="600"/>
              </a:spcAft>
            </a:pPr>
            <a:r>
              <a:rPr lang="en-US" sz="4800" b="1" cap="all">
                <a:solidFill>
                  <a:srgbClr val="FFFFFF"/>
                </a:solidFill>
                <a:effectLst>
                  <a:outerShdw blurRad="50800" dist="63500" dir="2700000" algn="tl" rotWithShape="0">
                    <a:srgbClr val="000000">
                      <a:alpha val="48000"/>
                    </a:srgbClr>
                  </a:outerShdw>
                </a:effectLst>
                <a:latin typeface="+mj-lt"/>
                <a:ea typeface="+mj-ea"/>
                <a:cs typeface="+mj-cs"/>
              </a:rPr>
              <a:t>Predicting Fantasy Points</a:t>
            </a:r>
          </a:p>
        </p:txBody>
      </p:sp>
      <p:sp>
        <p:nvSpPr>
          <p:cNvPr id="11" name="Rectangle 10">
            <a:extLst>
              <a:ext uri="{FF2B5EF4-FFF2-40B4-BE49-F238E27FC236}">
                <a16:creationId xmlns:a16="http://schemas.microsoft.com/office/drawing/2014/main" id="{F0771D68-E8BF-4D31-ADBB-CE99B19F23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2475" y="733425"/>
            <a:ext cx="5229225" cy="5391150"/>
          </a:xfrm>
          <a:prstGeom prst="rect">
            <a:avLst/>
          </a:prstGeom>
          <a:solidFill>
            <a:schemeClr val="bg1"/>
          </a:solidFill>
          <a:ln w="190500" cap="sq">
            <a:solidFill>
              <a:schemeClr val="bg1"/>
            </a:solidFill>
            <a:miter lim="800000"/>
          </a:ln>
          <a:effectLst>
            <a:outerShdw blurRad="54991" dist="17780" dir="5400000" algn="ctr" rotWithShape="0">
              <a:schemeClr val="bg1">
                <a:alpha val="40000"/>
              </a:schemeClr>
            </a:outerShdw>
          </a:effectLst>
          <a:scene3d>
            <a:camera prst="orthographicFront"/>
            <a:lightRig rig="twoPt" dir="t">
              <a:rot lat="0" lon="0" rev="7200000"/>
            </a:lightRig>
          </a:scene3d>
          <a:sp3d>
            <a:bevelT w="2540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42A96B25-CF32-292E-13C8-0E908CA8B0CD}"/>
              </a:ext>
            </a:extLst>
          </p:cNvPr>
          <p:cNvPicPr>
            <a:picLocks noChangeAspect="1"/>
          </p:cNvPicPr>
          <p:nvPr/>
        </p:nvPicPr>
        <p:blipFill>
          <a:blip r:embed="rId2"/>
          <a:stretch>
            <a:fillRect/>
          </a:stretch>
        </p:blipFill>
        <p:spPr>
          <a:xfrm>
            <a:off x="1550493" y="1114868"/>
            <a:ext cx="3633187" cy="4628265"/>
          </a:xfrm>
          <a:prstGeom prst="rect">
            <a:avLst/>
          </a:prstGeom>
        </p:spPr>
      </p:pic>
      <p:sp>
        <p:nvSpPr>
          <p:cNvPr id="13" name="Rectangle 12">
            <a:extLst>
              <a:ext uri="{FF2B5EF4-FFF2-40B4-BE49-F238E27FC236}">
                <a16:creationId xmlns:a16="http://schemas.microsoft.com/office/drawing/2014/main" id="{7D4DBD54-1DE0-451E-9FDE-4116146F1C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2496" y="799817"/>
            <a:ext cx="5109182" cy="5258367"/>
          </a:xfrm>
          <a:prstGeom prst="rect">
            <a:avLst/>
          </a:prstGeom>
          <a:noFill/>
          <a:ln w="12700">
            <a:solidFill>
              <a:srgbClr val="2A5B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16807425"/>
      </p:ext>
    </p:extLst>
  </p:cSld>
  <p:clrMapOvr>
    <a:overrideClrMapping bg1="lt1" tx1="dk1" bg2="lt2" tx2="dk2" accent1="accent1" accent2="accent2" accent3="accent3" accent4="accent4" accent5="accent5" accent6="accent6" hlink="hlink" folHlink="folHlink"/>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2CD2822-9867-FFE5-A7D4-4AEBE709652F}"/>
              </a:ext>
            </a:extLst>
          </p:cNvPr>
          <p:cNvSpPr txBox="1"/>
          <p:nvPr/>
        </p:nvSpPr>
        <p:spPr>
          <a:xfrm>
            <a:off x="8115782" y="-91965"/>
            <a:ext cx="3583953" cy="3500246"/>
          </a:xfrm>
          <a:prstGeom prst="rect">
            <a:avLst/>
          </a:prstGeom>
        </p:spPr>
        <p:txBody>
          <a:bodyPr vert="horz" lIns="91440" tIns="45720" rIns="91440" bIns="45720" rtlCol="0" anchor="b">
            <a:normAutofit/>
          </a:bodyPr>
          <a:lstStyle/>
          <a:p>
            <a:pPr defTabSz="914400">
              <a:lnSpc>
                <a:spcPct val="90000"/>
              </a:lnSpc>
              <a:spcBef>
                <a:spcPct val="0"/>
              </a:spcBef>
              <a:spcAft>
                <a:spcPts val="600"/>
              </a:spcAft>
            </a:pPr>
            <a:r>
              <a:rPr lang="en-US" sz="3200" b="1" cap="all" dirty="0">
                <a:effectLst>
                  <a:outerShdw blurRad="50800" dist="63500" dir="2700000" algn="tl" rotWithShape="0">
                    <a:srgbClr val="000000">
                      <a:alpha val="48000"/>
                    </a:srgbClr>
                  </a:outerShdw>
                </a:effectLst>
                <a:latin typeface="+mj-lt"/>
                <a:ea typeface="+mj-ea"/>
                <a:cs typeface="+mj-cs"/>
              </a:rPr>
              <a:t>Applying Feature </a:t>
            </a:r>
          </a:p>
          <a:p>
            <a:pPr defTabSz="914400">
              <a:lnSpc>
                <a:spcPct val="90000"/>
              </a:lnSpc>
              <a:spcBef>
                <a:spcPct val="0"/>
              </a:spcBef>
              <a:spcAft>
                <a:spcPts val="600"/>
              </a:spcAft>
            </a:pPr>
            <a:r>
              <a:rPr lang="en-US" sz="3200" b="1" cap="all" dirty="0">
                <a:effectLst>
                  <a:outerShdw blurRad="50800" dist="63500" dir="2700000" algn="tl" rotWithShape="0">
                    <a:srgbClr val="000000">
                      <a:alpha val="48000"/>
                    </a:srgbClr>
                  </a:outerShdw>
                </a:effectLst>
                <a:latin typeface="+mj-lt"/>
                <a:ea typeface="+mj-ea"/>
                <a:cs typeface="+mj-cs"/>
              </a:rPr>
              <a:t>Engineering</a:t>
            </a:r>
          </a:p>
        </p:txBody>
      </p:sp>
      <p:sp>
        <p:nvSpPr>
          <p:cNvPr id="10" name="Rectangle 9">
            <a:extLst>
              <a:ext uri="{FF2B5EF4-FFF2-40B4-BE49-F238E27FC236}">
                <a16:creationId xmlns:a16="http://schemas.microsoft.com/office/drawing/2014/main" id="{0A760627-7F98-49F3-99E6-ED04C739B2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2475" y="733425"/>
            <a:ext cx="6696075" cy="5391150"/>
          </a:xfrm>
          <a:prstGeom prst="rect">
            <a:avLst/>
          </a:prstGeom>
          <a:solidFill>
            <a:schemeClr val="bg2">
              <a:lumMod val="75000"/>
            </a:schemeClr>
          </a:solidFill>
          <a:ln w="190500" cap="sq">
            <a:solidFill>
              <a:schemeClr val="bg2">
                <a:lumMod val="75000"/>
              </a:schemeClr>
            </a:solidFill>
            <a:miter lim="800000"/>
          </a:ln>
          <a:effectLst>
            <a:outerShdw blurRad="54991" dist="17780" dir="5400000" algn="ctr" rotWithShape="0">
              <a:schemeClr val="bg1">
                <a:alpha val="40000"/>
              </a:schemeClr>
            </a:outerShdw>
          </a:effectLst>
          <a:scene3d>
            <a:camera prst="orthographicFront"/>
            <a:lightRig rig="twoPt" dir="t">
              <a:rot lat="0" lon="0" rev="7200000"/>
            </a:lightRig>
          </a:scene3d>
          <a:sp3d>
            <a:bevelT w="2540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1F88FD4-9011-4A6F-AB39-4DE7E445FC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7654" y="799817"/>
            <a:ext cx="6565717" cy="5258367"/>
          </a:xfrm>
          <a:prstGeom prst="rect">
            <a:avLst/>
          </a:prstGeom>
          <a:no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screenshot of a computer&#10;&#10;Description automatically generated">
            <a:extLst>
              <a:ext uri="{FF2B5EF4-FFF2-40B4-BE49-F238E27FC236}">
                <a16:creationId xmlns:a16="http://schemas.microsoft.com/office/drawing/2014/main" id="{AE1612FF-2D29-543C-F751-E75C57D297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2669" y="799815"/>
            <a:ext cx="6135064" cy="3369849"/>
          </a:xfrm>
          <a:prstGeom prst="rect">
            <a:avLst/>
          </a:prstGeom>
        </p:spPr>
      </p:pic>
      <p:pic>
        <p:nvPicPr>
          <p:cNvPr id="7" name="Picture 6">
            <a:extLst>
              <a:ext uri="{FF2B5EF4-FFF2-40B4-BE49-F238E27FC236}">
                <a16:creationId xmlns:a16="http://schemas.microsoft.com/office/drawing/2014/main" id="{C8FD9767-C295-1004-6825-CCE2FD60BFD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2669" y="4305241"/>
            <a:ext cx="6135064" cy="838317"/>
          </a:xfrm>
          <a:prstGeom prst="rect">
            <a:avLst/>
          </a:prstGeom>
        </p:spPr>
      </p:pic>
    </p:spTree>
    <p:extLst>
      <p:ext uri="{BB962C8B-B14F-4D97-AF65-F5344CB8AC3E}">
        <p14:creationId xmlns:p14="http://schemas.microsoft.com/office/powerpoint/2010/main" val="4378707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7710B7C-AED1-A556-3583-675BA4C5C251}"/>
              </a:ext>
            </a:extLst>
          </p:cNvPr>
          <p:cNvSpPr txBox="1"/>
          <p:nvPr/>
        </p:nvSpPr>
        <p:spPr>
          <a:xfrm>
            <a:off x="1028700" y="1967266"/>
            <a:ext cx="2628900" cy="2547257"/>
          </a:xfrm>
          <a:prstGeom prst="rect">
            <a:avLst/>
          </a:prstGeom>
          <a:noFill/>
        </p:spPr>
        <p:txBody>
          <a:bodyPr vert="horz" lIns="91440" tIns="45720" rIns="91440" bIns="45720" rtlCol="0" anchor="ctr">
            <a:normAutofit/>
          </a:bodyPr>
          <a:lstStyle/>
          <a:p>
            <a:pPr algn="ctr">
              <a:lnSpc>
                <a:spcPct val="90000"/>
              </a:lnSpc>
              <a:spcBef>
                <a:spcPct val="0"/>
              </a:spcBef>
              <a:spcAft>
                <a:spcPts val="600"/>
              </a:spcAft>
            </a:pPr>
            <a:r>
              <a:rPr lang="en-US" sz="3600" kern="1200" dirty="0">
                <a:solidFill>
                  <a:srgbClr val="FFFFFF"/>
                </a:solidFill>
                <a:latin typeface="+mj-lt"/>
                <a:ea typeface="+mj-ea"/>
                <a:cs typeface="+mj-cs"/>
              </a:rPr>
              <a:t>Data </a:t>
            </a:r>
            <a:r>
              <a:rPr lang="en-US" sz="3600" dirty="0">
                <a:solidFill>
                  <a:srgbClr val="FFFFFF"/>
                </a:solidFill>
                <a:latin typeface="+mj-lt"/>
                <a:ea typeface="+mj-ea"/>
                <a:cs typeface="+mj-cs"/>
              </a:rPr>
              <a:t>Collection</a:t>
            </a:r>
            <a:endParaRPr lang="en-US" sz="3600" kern="1200" dirty="0">
              <a:solidFill>
                <a:srgbClr val="FFFFFF"/>
              </a:solidFill>
              <a:latin typeface="+mj-lt"/>
              <a:ea typeface="+mj-ea"/>
              <a:cs typeface="+mj-cs"/>
            </a:endParaRPr>
          </a:p>
        </p:txBody>
      </p:sp>
      <p:sp>
        <p:nvSpPr>
          <p:cNvPr id="5" name="TextBox 4">
            <a:extLst>
              <a:ext uri="{FF2B5EF4-FFF2-40B4-BE49-F238E27FC236}">
                <a16:creationId xmlns:a16="http://schemas.microsoft.com/office/drawing/2014/main" id="{DACF53AF-A689-1483-9A0D-1F349F9FE279}"/>
              </a:ext>
            </a:extLst>
          </p:cNvPr>
          <p:cNvSpPr txBox="1"/>
          <p:nvPr/>
        </p:nvSpPr>
        <p:spPr>
          <a:xfrm>
            <a:off x="634319" y="5212080"/>
            <a:ext cx="4011975" cy="646331"/>
          </a:xfrm>
          <a:prstGeom prst="rect">
            <a:avLst/>
          </a:prstGeom>
          <a:noFill/>
        </p:spPr>
        <p:txBody>
          <a:bodyPr wrap="square" rtlCol="0">
            <a:spAutoFit/>
          </a:bodyPr>
          <a:lstStyle/>
          <a:p>
            <a:r>
              <a:rPr lang="en-AU" dirty="0"/>
              <a:t>We will often refer to the data information for future analysis.</a:t>
            </a:r>
          </a:p>
        </p:txBody>
      </p:sp>
      <p:pic>
        <p:nvPicPr>
          <p:cNvPr id="6" name="Picture 5" descr="A screenshot of a computer&#10;&#10;Description automatically generated">
            <a:extLst>
              <a:ext uri="{FF2B5EF4-FFF2-40B4-BE49-F238E27FC236}">
                <a16:creationId xmlns:a16="http://schemas.microsoft.com/office/drawing/2014/main" id="{F058D2FD-D82D-F0E4-C8AA-9B97BB0481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14801" y="324146"/>
            <a:ext cx="7912912" cy="6222958"/>
          </a:xfrm>
          <a:prstGeom prst="rect">
            <a:avLst/>
          </a:prstGeom>
        </p:spPr>
      </p:pic>
    </p:spTree>
    <p:extLst>
      <p:ext uri="{BB962C8B-B14F-4D97-AF65-F5344CB8AC3E}">
        <p14:creationId xmlns:p14="http://schemas.microsoft.com/office/powerpoint/2010/main" val="22965730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 screen&#10;&#10;Description automatically generated">
            <a:extLst>
              <a:ext uri="{FF2B5EF4-FFF2-40B4-BE49-F238E27FC236}">
                <a16:creationId xmlns:a16="http://schemas.microsoft.com/office/drawing/2014/main" id="{418B3B6D-B6BB-7F3D-6B0C-F7E118462F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0039" y="612649"/>
            <a:ext cx="7150609" cy="5395876"/>
          </a:xfrm>
          <a:prstGeom prst="rect">
            <a:avLst/>
          </a:prstGeom>
        </p:spPr>
      </p:pic>
      <p:sp>
        <p:nvSpPr>
          <p:cNvPr id="8" name="TextBox 7">
            <a:extLst>
              <a:ext uri="{FF2B5EF4-FFF2-40B4-BE49-F238E27FC236}">
                <a16:creationId xmlns:a16="http://schemas.microsoft.com/office/drawing/2014/main" id="{BF47CE14-9F87-D1E0-4BFA-813097DB2FE0}"/>
              </a:ext>
            </a:extLst>
          </p:cNvPr>
          <p:cNvSpPr txBox="1"/>
          <p:nvPr/>
        </p:nvSpPr>
        <p:spPr>
          <a:xfrm>
            <a:off x="7756155" y="1124712"/>
            <a:ext cx="3875014" cy="2308324"/>
          </a:xfrm>
          <a:prstGeom prst="rect">
            <a:avLst/>
          </a:prstGeom>
          <a:noFill/>
        </p:spPr>
        <p:txBody>
          <a:bodyPr wrap="square" rtlCol="0">
            <a:spAutoFit/>
          </a:bodyPr>
          <a:lstStyle/>
          <a:p>
            <a:r>
              <a:rPr lang="en-AU" dirty="0"/>
              <a:t>It is important to remove any outliers and further clean, format any remaining in our full dataset to </a:t>
            </a:r>
          </a:p>
          <a:p>
            <a:r>
              <a:rPr lang="en-AU" dirty="0"/>
              <a:t>avoid potential errors, reducing noise, variances, </a:t>
            </a:r>
          </a:p>
          <a:p>
            <a:r>
              <a:rPr lang="en-AU" dirty="0"/>
              <a:t>or bias. In which it can help improve our accuracy in terms of our Machine Learning Models.</a:t>
            </a:r>
          </a:p>
        </p:txBody>
      </p:sp>
    </p:spTree>
    <p:extLst>
      <p:ext uri="{BB962C8B-B14F-4D97-AF65-F5344CB8AC3E}">
        <p14:creationId xmlns:p14="http://schemas.microsoft.com/office/powerpoint/2010/main" val="39768155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10;&#10;Description automatically generated">
            <a:extLst>
              <a:ext uri="{FF2B5EF4-FFF2-40B4-BE49-F238E27FC236}">
                <a16:creationId xmlns:a16="http://schemas.microsoft.com/office/drawing/2014/main" id="{16847243-A5C6-63CF-B457-D9B2237664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7296" y="672358"/>
            <a:ext cx="9330213" cy="5366980"/>
          </a:xfrm>
          <a:prstGeom prst="rect">
            <a:avLst/>
          </a:prstGeom>
        </p:spPr>
      </p:pic>
    </p:spTree>
    <p:extLst>
      <p:ext uri="{BB962C8B-B14F-4D97-AF65-F5344CB8AC3E}">
        <p14:creationId xmlns:p14="http://schemas.microsoft.com/office/powerpoint/2010/main" val="17117405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33B1BD9-8647-6D26-C863-6E3910574D38}"/>
              </a:ext>
            </a:extLst>
          </p:cNvPr>
          <p:cNvSpPr txBox="1"/>
          <p:nvPr/>
        </p:nvSpPr>
        <p:spPr>
          <a:xfrm>
            <a:off x="850392" y="393192"/>
            <a:ext cx="3289683" cy="523220"/>
          </a:xfrm>
          <a:prstGeom prst="rect">
            <a:avLst/>
          </a:prstGeom>
          <a:noFill/>
        </p:spPr>
        <p:txBody>
          <a:bodyPr wrap="none" rtlCol="0">
            <a:spAutoFit/>
          </a:bodyPr>
          <a:lstStyle/>
          <a:p>
            <a:r>
              <a:rPr lang="en-AU" sz="2800" dirty="0"/>
              <a:t>One-hot Encoding </a:t>
            </a:r>
          </a:p>
        </p:txBody>
      </p:sp>
      <p:pic>
        <p:nvPicPr>
          <p:cNvPr id="6" name="Picture 5" descr="A screenshot of a computer&#10;&#10;Description automatically generated">
            <a:extLst>
              <a:ext uri="{FF2B5EF4-FFF2-40B4-BE49-F238E27FC236}">
                <a16:creationId xmlns:a16="http://schemas.microsoft.com/office/drawing/2014/main" id="{3F700714-CFA3-557C-C797-32CD6B5182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6019" y="1056944"/>
            <a:ext cx="7428112" cy="4831792"/>
          </a:xfrm>
          <a:prstGeom prst="rect">
            <a:avLst/>
          </a:prstGeom>
        </p:spPr>
      </p:pic>
      <p:sp>
        <p:nvSpPr>
          <p:cNvPr id="7" name="TextBox 6">
            <a:extLst>
              <a:ext uri="{FF2B5EF4-FFF2-40B4-BE49-F238E27FC236}">
                <a16:creationId xmlns:a16="http://schemas.microsoft.com/office/drawing/2014/main" id="{64714046-BAC3-7E89-A34E-D8931FA1A99A}"/>
              </a:ext>
            </a:extLst>
          </p:cNvPr>
          <p:cNvSpPr txBox="1"/>
          <p:nvPr/>
        </p:nvSpPr>
        <p:spPr>
          <a:xfrm>
            <a:off x="7964679" y="1056944"/>
            <a:ext cx="3243792" cy="2585323"/>
          </a:xfrm>
          <a:prstGeom prst="rect">
            <a:avLst/>
          </a:prstGeom>
          <a:noFill/>
        </p:spPr>
        <p:txBody>
          <a:bodyPr wrap="square" rtlCol="0">
            <a:spAutoFit/>
          </a:bodyPr>
          <a:lstStyle/>
          <a:p>
            <a:r>
              <a:rPr lang="en-AU" dirty="0"/>
              <a:t>One-hot encoding is a method use to </a:t>
            </a:r>
          </a:p>
          <a:p>
            <a:r>
              <a:rPr lang="en-AU" dirty="0"/>
              <a:t>Characterised from categorical data by numeric vectors without any false </a:t>
            </a:r>
          </a:p>
          <a:p>
            <a:r>
              <a:rPr lang="en-AU" dirty="0"/>
              <a:t>relationships between them. In which it can easily fit into various Machine Learning Models. </a:t>
            </a:r>
          </a:p>
        </p:txBody>
      </p:sp>
    </p:spTree>
    <p:extLst>
      <p:ext uri="{BB962C8B-B14F-4D97-AF65-F5344CB8AC3E}">
        <p14:creationId xmlns:p14="http://schemas.microsoft.com/office/powerpoint/2010/main" val="93025977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 shot of a graph&#10;&#10;Description automatically generated">
            <a:extLst>
              <a:ext uri="{FF2B5EF4-FFF2-40B4-BE49-F238E27FC236}">
                <a16:creationId xmlns:a16="http://schemas.microsoft.com/office/drawing/2014/main" id="{ED29899F-74BC-74E6-D685-8A0A67FDD5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67761" y="1047750"/>
            <a:ext cx="8081039" cy="5403338"/>
          </a:xfrm>
          <a:prstGeom prst="rect">
            <a:avLst/>
          </a:prstGeom>
        </p:spPr>
      </p:pic>
      <p:sp>
        <p:nvSpPr>
          <p:cNvPr id="4" name="TextBox 3">
            <a:extLst>
              <a:ext uri="{FF2B5EF4-FFF2-40B4-BE49-F238E27FC236}">
                <a16:creationId xmlns:a16="http://schemas.microsoft.com/office/drawing/2014/main" id="{78950CE1-11C8-891E-2040-0C5C6628F51B}"/>
              </a:ext>
            </a:extLst>
          </p:cNvPr>
          <p:cNvSpPr txBox="1"/>
          <p:nvPr/>
        </p:nvSpPr>
        <p:spPr>
          <a:xfrm>
            <a:off x="3886200" y="198046"/>
            <a:ext cx="4111638" cy="646331"/>
          </a:xfrm>
          <a:prstGeom prst="rect">
            <a:avLst/>
          </a:prstGeom>
          <a:noFill/>
        </p:spPr>
        <p:txBody>
          <a:bodyPr wrap="none" rtlCol="0">
            <a:spAutoFit/>
          </a:bodyPr>
          <a:lstStyle/>
          <a:p>
            <a:r>
              <a:rPr lang="en-AU" sz="3600" dirty="0"/>
              <a:t>Correlation Matrix</a:t>
            </a:r>
          </a:p>
        </p:txBody>
      </p:sp>
    </p:spTree>
    <p:extLst>
      <p:ext uri="{BB962C8B-B14F-4D97-AF65-F5344CB8AC3E}">
        <p14:creationId xmlns:p14="http://schemas.microsoft.com/office/powerpoint/2010/main" val="183091776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pic>
        <p:nvPicPr>
          <p:cNvPr id="3" name="Picture 2" descr="Laces out on a football">
            <a:extLst>
              <a:ext uri="{FF2B5EF4-FFF2-40B4-BE49-F238E27FC236}">
                <a16:creationId xmlns:a16="http://schemas.microsoft.com/office/drawing/2014/main" id="{5C465C34-1F4E-9E0B-B951-CB8A9022FB25}"/>
              </a:ext>
            </a:extLst>
          </p:cNvPr>
          <p:cNvPicPr>
            <a:picLocks noChangeAspect="1"/>
          </p:cNvPicPr>
          <p:nvPr/>
        </p:nvPicPr>
        <p:blipFill>
          <a:blip r:embed="rId4"/>
          <a:stretch>
            <a:fillRect/>
          </a:stretch>
        </p:blipFill>
        <p:spPr>
          <a:xfrm>
            <a:off x="47625" y="0"/>
            <a:ext cx="12096750" cy="6781800"/>
          </a:xfrm>
          <a:prstGeom prst="rect">
            <a:avLst/>
          </a:prstGeom>
        </p:spPr>
      </p:pic>
      <p:sp>
        <p:nvSpPr>
          <p:cNvPr id="2" name="TextBox 1">
            <a:extLst>
              <a:ext uri="{FF2B5EF4-FFF2-40B4-BE49-F238E27FC236}">
                <a16:creationId xmlns:a16="http://schemas.microsoft.com/office/drawing/2014/main" id="{CF09C4BC-CD76-E738-0B3D-E609AE43C70E}"/>
              </a:ext>
            </a:extLst>
          </p:cNvPr>
          <p:cNvSpPr txBox="1"/>
          <p:nvPr/>
        </p:nvSpPr>
        <p:spPr>
          <a:xfrm>
            <a:off x="704244" y="581589"/>
            <a:ext cx="10039955" cy="3695136"/>
          </a:xfrm>
          <a:prstGeom prst="rect">
            <a:avLst/>
          </a:prstGeom>
        </p:spPr>
        <p:txBody>
          <a:bodyPr vert="horz" lIns="91440" tIns="45720" rIns="91440" bIns="45720" rtlCol="0">
            <a:normAutofit/>
          </a:bodyPr>
          <a:lstStyle/>
          <a:p>
            <a:pPr defTabSz="914400">
              <a:lnSpc>
                <a:spcPct val="120000"/>
              </a:lnSpc>
              <a:spcBef>
                <a:spcPct val="0"/>
              </a:spcBef>
              <a:spcAft>
                <a:spcPts val="600"/>
              </a:spcAft>
            </a:pPr>
            <a:r>
              <a:rPr lang="en-US" b="1" cap="all" dirty="0">
                <a:effectLst>
                  <a:outerShdw blurRad="50800" dist="38100" dir="2700000" algn="tl" rotWithShape="0">
                    <a:srgbClr val="000000">
                      <a:alpha val="48000"/>
                    </a:srgbClr>
                  </a:outerShdw>
                </a:effectLst>
              </a:rPr>
              <a:t>After dropping features that has potentially has  multicollinearity with correlation greater than 0.80  and less than 0 we have, </a:t>
            </a:r>
          </a:p>
        </p:txBody>
      </p:sp>
      <p:pic>
        <p:nvPicPr>
          <p:cNvPr id="5" name="Picture 4" descr="A close-up of a white background&#10;&#10;AI-generated content may be incorrect.">
            <a:extLst>
              <a:ext uri="{FF2B5EF4-FFF2-40B4-BE49-F238E27FC236}">
                <a16:creationId xmlns:a16="http://schemas.microsoft.com/office/drawing/2014/main" id="{9A0FFE20-E87E-8970-611F-A610F9EA667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4951" y="1695208"/>
            <a:ext cx="10602805" cy="1733792"/>
          </a:xfrm>
          <a:prstGeom prst="rect">
            <a:avLst/>
          </a:prstGeom>
        </p:spPr>
      </p:pic>
    </p:spTree>
    <p:extLst>
      <p:ext uri="{BB962C8B-B14F-4D97-AF65-F5344CB8AC3E}">
        <p14:creationId xmlns:p14="http://schemas.microsoft.com/office/powerpoint/2010/main" val="72412238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FEAD33A6-3E13-6C41-EC64-9AFCD62C87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19981" y="248549"/>
            <a:ext cx="6753987" cy="382834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E962753-1894-23E3-4A17-5772CF63A055}"/>
              </a:ext>
            </a:extLst>
          </p:cNvPr>
          <p:cNvSpPr txBox="1"/>
          <p:nvPr/>
        </p:nvSpPr>
        <p:spPr>
          <a:xfrm>
            <a:off x="493777" y="383569"/>
            <a:ext cx="3584447" cy="3693319"/>
          </a:xfrm>
          <a:prstGeom prst="rect">
            <a:avLst/>
          </a:prstGeom>
          <a:noFill/>
        </p:spPr>
        <p:txBody>
          <a:bodyPr wrap="square" rtlCol="0">
            <a:spAutoFit/>
          </a:bodyPr>
          <a:lstStyle/>
          <a:p>
            <a:r>
              <a:rPr lang="en-AU" dirty="0"/>
              <a:t>The Train-Test Split is a technique</a:t>
            </a:r>
          </a:p>
          <a:p>
            <a:r>
              <a:rPr lang="en-AU" dirty="0"/>
              <a:t>In Machine Learning where the full dataset</a:t>
            </a:r>
          </a:p>
          <a:p>
            <a:r>
              <a:rPr lang="en-AU" dirty="0"/>
              <a:t>Is split into two subsets: The Training set and </a:t>
            </a:r>
          </a:p>
          <a:p>
            <a:r>
              <a:rPr lang="en-AU" dirty="0"/>
              <a:t>Testing Set is used from the full dataset. Later we split into three subsets for the training, testing and validation from the Training dataset, to ensure that the data doesn’t under or overfit the model.</a:t>
            </a:r>
          </a:p>
        </p:txBody>
      </p:sp>
      <p:pic>
        <p:nvPicPr>
          <p:cNvPr id="3" name="Picture 2" descr="A screen shot of a computer code&#10;&#10;AI-generated content may be incorrect.">
            <a:extLst>
              <a:ext uri="{FF2B5EF4-FFF2-40B4-BE49-F238E27FC236}">
                <a16:creationId xmlns:a16="http://schemas.microsoft.com/office/drawing/2014/main" id="{2694C7D8-8D28-4FF3-4601-52D7EDF77D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2290" y="4324350"/>
            <a:ext cx="10621677" cy="2285102"/>
          </a:xfrm>
          <a:prstGeom prst="rect">
            <a:avLst/>
          </a:prstGeom>
        </p:spPr>
      </p:pic>
    </p:spTree>
    <p:extLst>
      <p:ext uri="{BB962C8B-B14F-4D97-AF65-F5344CB8AC3E}">
        <p14:creationId xmlns:p14="http://schemas.microsoft.com/office/powerpoint/2010/main" val="259855684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1FF00B-C3BB-3626-7F1F-F28A82C68EFD}"/>
              </a:ext>
            </a:extLst>
          </p:cNvPr>
          <p:cNvSpPr>
            <a:spLocks noGrp="1"/>
          </p:cNvSpPr>
          <p:nvPr>
            <p:ph type="title"/>
          </p:nvPr>
        </p:nvSpPr>
        <p:spPr>
          <a:xfrm>
            <a:off x="643467" y="643467"/>
            <a:ext cx="3361498" cy="1267810"/>
          </a:xfrm>
        </p:spPr>
        <p:txBody>
          <a:bodyPr anchor="b">
            <a:normAutofit/>
          </a:bodyPr>
          <a:lstStyle/>
          <a:p>
            <a:pPr algn="l"/>
            <a:r>
              <a:rPr lang="en-AU" sz="2400"/>
              <a:t>Apply normalization</a:t>
            </a:r>
          </a:p>
        </p:txBody>
      </p:sp>
      <p:sp>
        <p:nvSpPr>
          <p:cNvPr id="3" name="Content Placeholder 2">
            <a:extLst>
              <a:ext uri="{FF2B5EF4-FFF2-40B4-BE49-F238E27FC236}">
                <a16:creationId xmlns:a16="http://schemas.microsoft.com/office/drawing/2014/main" id="{DE32515B-C661-1199-94BC-AE90E5347C16}"/>
              </a:ext>
            </a:extLst>
          </p:cNvPr>
          <p:cNvSpPr>
            <a:spLocks noGrp="1"/>
          </p:cNvSpPr>
          <p:nvPr>
            <p:ph idx="1"/>
          </p:nvPr>
        </p:nvSpPr>
        <p:spPr>
          <a:xfrm>
            <a:off x="643467" y="2096063"/>
            <a:ext cx="3361498" cy="4028512"/>
          </a:xfrm>
        </p:spPr>
        <p:txBody>
          <a:bodyPr>
            <a:normAutofit/>
          </a:bodyPr>
          <a:lstStyle/>
          <a:p>
            <a:r>
              <a:rPr lang="en-US" sz="1400" b="0" i="0" dirty="0">
                <a:effectLst/>
                <a:latin typeface="system-ui"/>
              </a:rPr>
              <a:t>One reason this is important is because the variables are multiplied by the model weights. So that the scale of the outputs and the scale of the gradients are affected by the scale of the inputs.</a:t>
            </a:r>
          </a:p>
          <a:p>
            <a:r>
              <a:rPr lang="en-US" sz="1400" b="0" i="0" dirty="0">
                <a:effectLst/>
                <a:latin typeface="system-ui"/>
              </a:rPr>
              <a:t>Although a model might converge without normalization, normalization makes training much more stable.</a:t>
            </a:r>
          </a:p>
        </p:txBody>
      </p:sp>
      <p:sp>
        <p:nvSpPr>
          <p:cNvPr id="12" name="Rectangle 11">
            <a:extLst>
              <a:ext uri="{FF2B5EF4-FFF2-40B4-BE49-F238E27FC236}">
                <a16:creationId xmlns:a16="http://schemas.microsoft.com/office/drawing/2014/main" id="{B1007713-5891-46A9-BACA-FAD760FE23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8793" y="733425"/>
            <a:ext cx="6696075" cy="5391150"/>
          </a:xfrm>
          <a:prstGeom prst="rect">
            <a:avLst/>
          </a:prstGeom>
          <a:solidFill>
            <a:schemeClr val="bg2">
              <a:lumMod val="75000"/>
            </a:schemeClr>
          </a:solidFill>
          <a:ln w="190500" cap="sq">
            <a:solidFill>
              <a:schemeClr val="bg2">
                <a:lumMod val="75000"/>
              </a:schemeClr>
            </a:solidFill>
            <a:miter lim="800000"/>
          </a:ln>
          <a:effectLst>
            <a:outerShdw blurRad="54991" dist="17780" dir="5400000" algn="ctr" rotWithShape="0">
              <a:schemeClr val="bg1">
                <a:alpha val="40000"/>
              </a:schemeClr>
            </a:outerShdw>
          </a:effectLst>
          <a:scene3d>
            <a:camera prst="orthographicFront"/>
            <a:lightRig rig="twoPt" dir="t">
              <a:rot lat="0" lon="0" rev="7200000"/>
            </a:lightRig>
          </a:scene3d>
          <a:sp3d>
            <a:bevelT w="2540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4BB6AA7-7EAD-4D3B-9335-B6E8BD7E68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23972" y="799817"/>
            <a:ext cx="6565717" cy="5258367"/>
          </a:xfrm>
          <a:prstGeom prst="rect">
            <a:avLst/>
          </a:prstGeom>
          <a:no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screenshot of a computer&#10;&#10;Description automatically generated">
            <a:extLst>
              <a:ext uri="{FF2B5EF4-FFF2-40B4-BE49-F238E27FC236}">
                <a16:creationId xmlns:a16="http://schemas.microsoft.com/office/drawing/2014/main" id="{7D6E96C1-AA08-BC28-D956-2CDFC778DF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65191" y="2133419"/>
            <a:ext cx="6424497" cy="2591162"/>
          </a:xfrm>
          <a:prstGeom prst="rect">
            <a:avLst/>
          </a:prstGeom>
        </p:spPr>
      </p:pic>
    </p:spTree>
    <p:extLst>
      <p:ext uri="{BB962C8B-B14F-4D97-AF65-F5344CB8AC3E}">
        <p14:creationId xmlns:p14="http://schemas.microsoft.com/office/powerpoint/2010/main" val="400185759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37AAE58-B7D3-483F-829E-637C98F7FD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9F196516-CDB7-7B21-C0BE-8826D6DBBD20}"/>
              </a:ext>
            </a:extLst>
          </p:cNvPr>
          <p:cNvSpPr txBox="1"/>
          <p:nvPr/>
        </p:nvSpPr>
        <p:spPr>
          <a:xfrm>
            <a:off x="913794" y="5386500"/>
            <a:ext cx="10364412" cy="1264906"/>
          </a:xfrm>
          <a:prstGeom prst="rect">
            <a:avLst/>
          </a:prstGeom>
        </p:spPr>
        <p:txBody>
          <a:bodyPr vert="horz" lIns="91440" tIns="45720" rIns="91440" bIns="45720" rtlCol="0" anchor="b">
            <a:normAutofit/>
          </a:bodyPr>
          <a:lstStyle/>
          <a:p>
            <a:pPr algn="ctr" defTabSz="914400">
              <a:lnSpc>
                <a:spcPct val="90000"/>
              </a:lnSpc>
              <a:spcBef>
                <a:spcPct val="0"/>
              </a:spcBef>
              <a:spcAft>
                <a:spcPts val="600"/>
              </a:spcAft>
            </a:pPr>
            <a:r>
              <a:rPr lang="en-US" sz="4400" b="1" cap="all" dirty="0">
                <a:effectLst>
                  <a:outerShdw blurRad="50800" dist="63500" dir="2700000" algn="tl" rotWithShape="0">
                    <a:srgbClr val="000000">
                      <a:alpha val="48000"/>
                    </a:srgbClr>
                  </a:outerShdw>
                </a:effectLst>
                <a:latin typeface="+mj-lt"/>
                <a:ea typeface="+mj-ea"/>
                <a:cs typeface="+mj-cs"/>
              </a:rPr>
              <a:t>Modelling Phase</a:t>
            </a:r>
          </a:p>
        </p:txBody>
      </p:sp>
      <p:pic>
        <p:nvPicPr>
          <p:cNvPr id="7" name="Picture 6" descr="A screenshot of a computer program&#10;&#10;AI-generated content may be incorrect.">
            <a:extLst>
              <a:ext uri="{FF2B5EF4-FFF2-40B4-BE49-F238E27FC236}">
                <a16:creationId xmlns:a16="http://schemas.microsoft.com/office/drawing/2014/main" id="{E3C14945-C85C-EA8C-31C8-BC382076AE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64225" y="206594"/>
            <a:ext cx="6173061" cy="1609950"/>
          </a:xfrm>
          <a:prstGeom prst="rect">
            <a:avLst/>
          </a:prstGeom>
        </p:spPr>
      </p:pic>
      <p:sp>
        <p:nvSpPr>
          <p:cNvPr id="8" name="TextBox 7">
            <a:extLst>
              <a:ext uri="{FF2B5EF4-FFF2-40B4-BE49-F238E27FC236}">
                <a16:creationId xmlns:a16="http://schemas.microsoft.com/office/drawing/2014/main" id="{0BEB8E19-55FB-E71F-076C-0163FC5E4020}"/>
              </a:ext>
            </a:extLst>
          </p:cNvPr>
          <p:cNvSpPr txBox="1"/>
          <p:nvPr/>
        </p:nvSpPr>
        <p:spPr>
          <a:xfrm>
            <a:off x="5964225" y="1827051"/>
            <a:ext cx="6227775" cy="646331"/>
          </a:xfrm>
          <a:prstGeom prst="rect">
            <a:avLst/>
          </a:prstGeom>
          <a:noFill/>
        </p:spPr>
        <p:txBody>
          <a:bodyPr wrap="square" rtlCol="0">
            <a:spAutoFit/>
          </a:bodyPr>
          <a:lstStyle/>
          <a:p>
            <a:r>
              <a:rPr lang="en-AU" dirty="0"/>
              <a:t>Installed the following packages to perform predictive modelling.</a:t>
            </a:r>
          </a:p>
        </p:txBody>
      </p:sp>
      <p:pic>
        <p:nvPicPr>
          <p:cNvPr id="11" name="Picture 10" descr="A screenshot of a computer program&#10;&#10;AI-generated content may be incorrect.">
            <a:extLst>
              <a:ext uri="{FF2B5EF4-FFF2-40B4-BE49-F238E27FC236}">
                <a16:creationId xmlns:a16="http://schemas.microsoft.com/office/drawing/2014/main" id="{9A549F5F-91B6-4832-2F22-8B59D8D7383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2113" y="206594"/>
            <a:ext cx="5580000" cy="5724306"/>
          </a:xfrm>
          <a:prstGeom prst="rect">
            <a:avLst/>
          </a:prstGeom>
        </p:spPr>
      </p:pic>
    </p:spTree>
    <p:extLst>
      <p:ext uri="{BB962C8B-B14F-4D97-AF65-F5344CB8AC3E}">
        <p14:creationId xmlns:p14="http://schemas.microsoft.com/office/powerpoint/2010/main" val="55319200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AB76F39C-DC92-43A2-AFAC-DF33A3F0EB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Straight Connector 25">
            <a:extLst>
              <a:ext uri="{FF2B5EF4-FFF2-40B4-BE49-F238E27FC236}">
                <a16:creationId xmlns:a16="http://schemas.microsoft.com/office/drawing/2014/main" id="{966758FC-A415-4D42-862A-2C0765FF802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1154913"/>
            <a:ext cx="0" cy="208383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DDB02F6-CC71-EED3-833C-837950BAED3E}"/>
              </a:ext>
            </a:extLst>
          </p:cNvPr>
          <p:cNvSpPr txBox="1"/>
          <p:nvPr/>
        </p:nvSpPr>
        <p:spPr>
          <a:xfrm>
            <a:off x="1026497" y="-52852"/>
            <a:ext cx="10430934" cy="1922107"/>
          </a:xfrm>
          <a:prstGeom prst="rect">
            <a:avLst/>
          </a:prstGeom>
        </p:spPr>
        <p:txBody>
          <a:bodyPr vert="horz" lIns="91440" tIns="45720" rIns="91440" bIns="45720" rtlCol="0" anchor="ctr">
            <a:normAutofit/>
          </a:bodyPr>
          <a:lstStyle/>
          <a:p>
            <a:pPr defTabSz="914400">
              <a:lnSpc>
                <a:spcPct val="120000"/>
              </a:lnSpc>
              <a:spcBef>
                <a:spcPct val="0"/>
              </a:spcBef>
              <a:spcAft>
                <a:spcPts val="600"/>
              </a:spcAft>
            </a:pPr>
            <a:r>
              <a:rPr lang="en-US" b="1" cap="all" dirty="0">
                <a:effectLst>
                  <a:outerShdw blurRad="50800" dist="38100" dir="2700000" algn="tl" rotWithShape="0">
                    <a:srgbClr val="000000">
                      <a:alpha val="48000"/>
                    </a:srgbClr>
                  </a:outerShdw>
                </a:effectLst>
              </a:rPr>
              <a:t>Compare which model is the best fit on the testing and validation data</a:t>
            </a:r>
          </a:p>
        </p:txBody>
      </p:sp>
      <p:sp>
        <p:nvSpPr>
          <p:cNvPr id="3" name="TextBox 2">
            <a:extLst>
              <a:ext uri="{FF2B5EF4-FFF2-40B4-BE49-F238E27FC236}">
                <a16:creationId xmlns:a16="http://schemas.microsoft.com/office/drawing/2014/main" id="{9E6D98D8-48F5-CFB6-053E-5F9EEC9EFE06}"/>
              </a:ext>
            </a:extLst>
          </p:cNvPr>
          <p:cNvSpPr txBox="1"/>
          <p:nvPr/>
        </p:nvSpPr>
        <p:spPr>
          <a:xfrm>
            <a:off x="1878518" y="6367387"/>
            <a:ext cx="2149435" cy="369332"/>
          </a:xfrm>
          <a:prstGeom prst="rect">
            <a:avLst/>
          </a:prstGeom>
          <a:noFill/>
        </p:spPr>
        <p:txBody>
          <a:bodyPr wrap="none" rtlCol="0">
            <a:spAutoFit/>
          </a:bodyPr>
          <a:lstStyle/>
          <a:p>
            <a:r>
              <a:rPr lang="en-AU" dirty="0"/>
              <a:t>Testing R Squared </a:t>
            </a:r>
          </a:p>
        </p:txBody>
      </p:sp>
      <p:sp>
        <p:nvSpPr>
          <p:cNvPr id="4" name="TextBox 3">
            <a:extLst>
              <a:ext uri="{FF2B5EF4-FFF2-40B4-BE49-F238E27FC236}">
                <a16:creationId xmlns:a16="http://schemas.microsoft.com/office/drawing/2014/main" id="{72CF876C-8DA5-8F91-09AC-A1785B98CF16}"/>
              </a:ext>
            </a:extLst>
          </p:cNvPr>
          <p:cNvSpPr txBox="1"/>
          <p:nvPr/>
        </p:nvSpPr>
        <p:spPr>
          <a:xfrm>
            <a:off x="7771306" y="6367387"/>
            <a:ext cx="2438488" cy="369332"/>
          </a:xfrm>
          <a:prstGeom prst="rect">
            <a:avLst/>
          </a:prstGeom>
          <a:noFill/>
        </p:spPr>
        <p:txBody>
          <a:bodyPr wrap="none" rtlCol="0">
            <a:spAutoFit/>
          </a:bodyPr>
          <a:lstStyle/>
          <a:p>
            <a:r>
              <a:rPr lang="en-AU" dirty="0"/>
              <a:t>Validation R Squared </a:t>
            </a:r>
          </a:p>
        </p:txBody>
      </p:sp>
      <p:sp>
        <p:nvSpPr>
          <p:cNvPr id="2" name="Rectangle 2">
            <a:extLst>
              <a:ext uri="{FF2B5EF4-FFF2-40B4-BE49-F238E27FC236}">
                <a16:creationId xmlns:a16="http://schemas.microsoft.com/office/drawing/2014/main" id="{5C0A5DE9-BDA1-30E1-28B2-941FC9F178CD}"/>
              </a:ext>
            </a:extLst>
          </p:cNvPr>
          <p:cNvSpPr>
            <a:spLocks noChangeArrowheads="1"/>
          </p:cNvSpPr>
          <p:nvPr/>
        </p:nvSpPr>
        <p:spPr bwMode="auto">
          <a:xfrm>
            <a:off x="110949" y="279605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13" name="Picture 12" descr="A screenshot of a graph&#10;&#10;AI-generated content may be incorrect.">
            <a:extLst>
              <a:ext uri="{FF2B5EF4-FFF2-40B4-BE49-F238E27FC236}">
                <a16:creationId xmlns:a16="http://schemas.microsoft.com/office/drawing/2014/main" id="{E655F4A1-44E8-2A28-2A5A-A5128C7F37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3188" y="1106468"/>
            <a:ext cx="5441857" cy="5260918"/>
          </a:xfrm>
          <a:prstGeom prst="rect">
            <a:avLst/>
          </a:prstGeom>
        </p:spPr>
      </p:pic>
      <p:pic>
        <p:nvPicPr>
          <p:cNvPr id="15" name="Picture 14" descr="A screenshot of a graph&#10;&#10;AI-generated content may be incorrect.">
            <a:extLst>
              <a:ext uri="{FF2B5EF4-FFF2-40B4-BE49-F238E27FC236}">
                <a16:creationId xmlns:a16="http://schemas.microsoft.com/office/drawing/2014/main" id="{BCC89804-A6A9-02AF-477F-6F12B7B053E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41963" y="1133920"/>
            <a:ext cx="5441853" cy="5233466"/>
          </a:xfrm>
          <a:prstGeom prst="rect">
            <a:avLst/>
          </a:prstGeom>
        </p:spPr>
      </p:pic>
    </p:spTree>
    <p:extLst>
      <p:ext uri="{BB962C8B-B14F-4D97-AF65-F5344CB8AC3E}">
        <p14:creationId xmlns:p14="http://schemas.microsoft.com/office/powerpoint/2010/main" val="385963843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93D251-85EC-71E1-1FC3-9BD7116CCA9E}"/>
              </a:ext>
            </a:extLst>
          </p:cNvPr>
          <p:cNvSpPr>
            <a:spLocks noGrp="1"/>
          </p:cNvSpPr>
          <p:nvPr>
            <p:ph type="title"/>
          </p:nvPr>
        </p:nvSpPr>
        <p:spPr>
          <a:xfrm>
            <a:off x="1" y="0"/>
            <a:ext cx="11272880" cy="1326321"/>
          </a:xfrm>
        </p:spPr>
        <p:txBody>
          <a:bodyPr/>
          <a:lstStyle/>
          <a:p>
            <a:r>
              <a:rPr lang="en-AU" dirty="0"/>
              <a:t>COMPARE THEIR root MEAN Square errors</a:t>
            </a:r>
          </a:p>
        </p:txBody>
      </p:sp>
      <p:sp>
        <p:nvSpPr>
          <p:cNvPr id="8" name="TextBox 7">
            <a:extLst>
              <a:ext uri="{FF2B5EF4-FFF2-40B4-BE49-F238E27FC236}">
                <a16:creationId xmlns:a16="http://schemas.microsoft.com/office/drawing/2014/main" id="{ABB8F10F-3BD9-B2D4-0B08-217D2A8A01FA}"/>
              </a:ext>
            </a:extLst>
          </p:cNvPr>
          <p:cNvSpPr txBox="1"/>
          <p:nvPr/>
        </p:nvSpPr>
        <p:spPr>
          <a:xfrm>
            <a:off x="6968308" y="901700"/>
            <a:ext cx="4791891" cy="2308324"/>
          </a:xfrm>
          <a:prstGeom prst="rect">
            <a:avLst/>
          </a:prstGeom>
          <a:noFill/>
        </p:spPr>
        <p:txBody>
          <a:bodyPr wrap="square" rtlCol="0">
            <a:spAutoFit/>
          </a:bodyPr>
          <a:lstStyle/>
          <a:p>
            <a:r>
              <a:rPr lang="en-AU" dirty="0"/>
              <a:t>When squared equals to FALSE </a:t>
            </a:r>
            <a:r>
              <a:rPr lang="en-AU" dirty="0" err="1"/>
              <a:t>gaves</a:t>
            </a:r>
            <a:r>
              <a:rPr lang="en-AU" dirty="0"/>
              <a:t> us the RMSE in Python, it important to tell a quantifiable measure between the model’s prediction accuracy, in regression tasks. By averaging the squared differences between the actual and predicted values. The smaller the values are the better the model fits for predicting modelling.</a:t>
            </a:r>
          </a:p>
        </p:txBody>
      </p:sp>
      <p:pic>
        <p:nvPicPr>
          <p:cNvPr id="10" name="Picture 9" descr="A screenshot of a computer&#10;&#10;AI-generated content may be incorrect.">
            <a:extLst>
              <a:ext uri="{FF2B5EF4-FFF2-40B4-BE49-F238E27FC236}">
                <a16:creationId xmlns:a16="http://schemas.microsoft.com/office/drawing/2014/main" id="{5C4352A4-BB17-CEC2-9CA9-811888C13C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600" y="901700"/>
            <a:ext cx="6765109" cy="4384905"/>
          </a:xfrm>
          <a:prstGeom prst="rect">
            <a:avLst/>
          </a:prstGeom>
        </p:spPr>
      </p:pic>
      <p:pic>
        <p:nvPicPr>
          <p:cNvPr id="12" name="Picture 11" descr="A screenshot of a computer screen&#10;&#10;AI-generated content may be incorrect.">
            <a:extLst>
              <a:ext uri="{FF2B5EF4-FFF2-40B4-BE49-F238E27FC236}">
                <a16:creationId xmlns:a16="http://schemas.microsoft.com/office/drawing/2014/main" id="{CD100835-8196-4EBC-1A1E-FA874AB27B50}"/>
              </a:ext>
            </a:extLst>
          </p:cNvPr>
          <p:cNvPicPr>
            <a:picLocks noChangeAspect="1"/>
          </p:cNvPicPr>
          <p:nvPr/>
        </p:nvPicPr>
        <p:blipFill>
          <a:blip r:embed="rId3">
            <a:extLst>
              <a:ext uri="{28A0092B-C50C-407E-A947-70E740481C1C}">
                <a14:useLocalDpi xmlns:a14="http://schemas.microsoft.com/office/drawing/2010/main" val="0"/>
              </a:ext>
            </a:extLst>
          </a:blip>
          <a:srcRect b="10248"/>
          <a:stretch/>
        </p:blipFill>
        <p:spPr>
          <a:xfrm>
            <a:off x="101600" y="5320931"/>
            <a:ext cx="6765109" cy="1190395"/>
          </a:xfrm>
          <a:prstGeom prst="rect">
            <a:avLst/>
          </a:prstGeom>
        </p:spPr>
      </p:pic>
    </p:spTree>
    <p:extLst>
      <p:ext uri="{BB962C8B-B14F-4D97-AF65-F5344CB8AC3E}">
        <p14:creationId xmlns:p14="http://schemas.microsoft.com/office/powerpoint/2010/main" val="35285040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C64CB08F-C3BD-4E43-AD15-33EFC40C0A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2474" y="733425"/>
            <a:ext cx="10693662" cy="5391150"/>
          </a:xfrm>
          <a:prstGeom prst="rect">
            <a:avLst/>
          </a:prstGeom>
          <a:solidFill>
            <a:srgbClr val="FFFFFF"/>
          </a:solidFill>
          <a:ln w="190500" cap="sq">
            <a:solidFill>
              <a:srgbClr val="FFFFFF"/>
            </a:solidFill>
            <a:miter lim="800000"/>
          </a:ln>
          <a:effectLst>
            <a:outerShdw blurRad="54991" dist="17780" dir="5400000" algn="ctr" rotWithShape="0">
              <a:schemeClr val="bg1">
                <a:alpha val="40000"/>
              </a:schemeClr>
            </a:outerShdw>
          </a:effectLst>
          <a:scene3d>
            <a:camera prst="orthographicFront"/>
            <a:lightRig rig="twoPt" dir="t">
              <a:rot lat="0" lon="0" rev="7200000"/>
            </a:lightRig>
          </a:scene3d>
          <a:sp3d>
            <a:bevelT w="2540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87302A0-0ECF-43A3-BE19-6AD50BFA8B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2496" y="799817"/>
            <a:ext cx="10575170" cy="5258367"/>
          </a:xfrm>
          <a:prstGeom prst="rect">
            <a:avLst/>
          </a:prstGeom>
          <a:no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screenshot of a computer&#10;&#10;Description automatically generated">
            <a:extLst>
              <a:ext uri="{FF2B5EF4-FFF2-40B4-BE49-F238E27FC236}">
                <a16:creationId xmlns:a16="http://schemas.microsoft.com/office/drawing/2014/main" id="{6EC22765-81AD-5AC7-360D-089C159138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1278" y="1051560"/>
            <a:ext cx="5125942" cy="4846320"/>
          </a:xfrm>
          <a:prstGeom prst="rect">
            <a:avLst/>
          </a:prstGeom>
        </p:spPr>
      </p:pic>
      <p:pic>
        <p:nvPicPr>
          <p:cNvPr id="6" name="Picture 5" descr="A screenshot of a computer&#10;&#10;Description automatically generated">
            <a:extLst>
              <a:ext uri="{FF2B5EF4-FFF2-40B4-BE49-F238E27FC236}">
                <a16:creationId xmlns:a16="http://schemas.microsoft.com/office/drawing/2014/main" id="{0605BC15-68AD-6247-6B41-27997BFF975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25312" y="1051560"/>
            <a:ext cx="5454192" cy="2249424"/>
          </a:xfrm>
          <a:prstGeom prst="rect">
            <a:avLst/>
          </a:prstGeom>
        </p:spPr>
      </p:pic>
    </p:spTree>
    <p:extLst>
      <p:ext uri="{BB962C8B-B14F-4D97-AF65-F5344CB8AC3E}">
        <p14:creationId xmlns:p14="http://schemas.microsoft.com/office/powerpoint/2010/main" val="419549994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B6A2B0-5944-1FE5-2F75-6B7952F6C297}"/>
              </a:ext>
            </a:extLst>
          </p:cNvPr>
          <p:cNvSpPr>
            <a:spLocks noGrp="1"/>
          </p:cNvSpPr>
          <p:nvPr>
            <p:ph type="title"/>
          </p:nvPr>
        </p:nvSpPr>
        <p:spPr>
          <a:xfrm>
            <a:off x="643467" y="643467"/>
            <a:ext cx="3361498" cy="1267810"/>
          </a:xfrm>
        </p:spPr>
        <p:txBody>
          <a:bodyPr vert="horz" lIns="91440" tIns="45720" rIns="91440" bIns="45720" rtlCol="0" anchor="b">
            <a:normAutofit/>
          </a:bodyPr>
          <a:lstStyle/>
          <a:p>
            <a:pPr algn="l"/>
            <a:r>
              <a:rPr lang="en-US" sz="2400" dirty="0"/>
              <a:t>Conclusion</a:t>
            </a:r>
          </a:p>
        </p:txBody>
      </p:sp>
      <p:sp>
        <p:nvSpPr>
          <p:cNvPr id="3" name="TextBox 2">
            <a:extLst>
              <a:ext uri="{FF2B5EF4-FFF2-40B4-BE49-F238E27FC236}">
                <a16:creationId xmlns:a16="http://schemas.microsoft.com/office/drawing/2014/main" id="{43B8D17E-F327-60A3-4B2A-6DDF6DACEC32}"/>
              </a:ext>
            </a:extLst>
          </p:cNvPr>
          <p:cNvSpPr txBox="1"/>
          <p:nvPr/>
        </p:nvSpPr>
        <p:spPr>
          <a:xfrm>
            <a:off x="643467" y="2096063"/>
            <a:ext cx="3361498" cy="4028512"/>
          </a:xfrm>
          <a:prstGeom prst="rect">
            <a:avLst/>
          </a:prstGeom>
        </p:spPr>
        <p:txBody>
          <a:bodyPr vert="horz" lIns="91440" tIns="45720" rIns="91440" bIns="45720" rtlCol="0">
            <a:normAutofit fontScale="92500" lnSpcReduction="10000"/>
          </a:bodyPr>
          <a:lstStyle/>
          <a:p>
            <a:pPr defTabSz="914400">
              <a:lnSpc>
                <a:spcPct val="110000"/>
              </a:lnSpc>
              <a:spcAft>
                <a:spcPts val="600"/>
              </a:spcAft>
            </a:pPr>
            <a:r>
              <a:rPr lang="en-US" sz="1200" dirty="0">
                <a:effectLst>
                  <a:outerShdw blurRad="50800" dist="38100" dir="2700000" algn="tl" rotWithShape="0">
                    <a:srgbClr val="000000">
                      <a:alpha val="48000"/>
                    </a:srgbClr>
                  </a:outerShdw>
                </a:effectLst>
              </a:rPr>
              <a:t>The main goal of AFL player performance data analysis is to provide actionable insights for various stakeholders, including coaches, players, analysts, fans, and recruiters. These insights drive performance improvement, strategic planning, and fan engagement, ultimately contributing to the success and enjoyment of Australian Rules Football. Some suggestions to improve further analysis such as adding allocation for each of the players teams during the data collection phase. This achieves reducing the number of injuries occurring and improve potential recruits based on performance and historical data. Thus, reducing the number of mistakes and human errors to provide better insights to make decision making more effective. Based on the Modelling results, we conclude that the XGB Regressor is the best model suitable for Predicting AFL Fantasy Points, although Linear Regression is the 2</a:t>
            </a:r>
            <a:r>
              <a:rPr lang="en-US" sz="1200" baseline="30000" dirty="0">
                <a:effectLst>
                  <a:outerShdw blurRad="50800" dist="38100" dir="2700000" algn="tl" rotWithShape="0">
                    <a:srgbClr val="000000">
                      <a:alpha val="48000"/>
                    </a:srgbClr>
                  </a:outerShdw>
                </a:effectLst>
              </a:rPr>
              <a:t>nd</a:t>
            </a:r>
            <a:r>
              <a:rPr lang="en-US" sz="1200" dirty="0">
                <a:effectLst>
                  <a:outerShdw blurRad="50800" dist="38100" dir="2700000" algn="tl" rotWithShape="0">
                    <a:srgbClr val="000000">
                      <a:alpha val="48000"/>
                    </a:srgbClr>
                  </a:outerShdw>
                </a:effectLst>
              </a:rPr>
              <a:t> best since the RMSE was greater than XGB Regressor thus would not be best model in this case. </a:t>
            </a:r>
          </a:p>
        </p:txBody>
      </p:sp>
      <p:sp>
        <p:nvSpPr>
          <p:cNvPr id="10" name="Rectangle 9">
            <a:extLst>
              <a:ext uri="{FF2B5EF4-FFF2-40B4-BE49-F238E27FC236}">
                <a16:creationId xmlns:a16="http://schemas.microsoft.com/office/drawing/2014/main" id="{B1007713-5891-46A9-BACA-FAD760FE23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8793" y="733425"/>
            <a:ext cx="6696075" cy="5391150"/>
          </a:xfrm>
          <a:prstGeom prst="rect">
            <a:avLst/>
          </a:prstGeom>
          <a:solidFill>
            <a:schemeClr val="bg2">
              <a:lumMod val="75000"/>
            </a:schemeClr>
          </a:solidFill>
          <a:ln w="190500" cap="sq">
            <a:solidFill>
              <a:schemeClr val="bg2">
                <a:lumMod val="75000"/>
              </a:schemeClr>
            </a:solidFill>
            <a:miter lim="800000"/>
          </a:ln>
          <a:effectLst>
            <a:outerShdw blurRad="54991" dist="17780" dir="5400000" algn="ctr" rotWithShape="0">
              <a:schemeClr val="bg1">
                <a:alpha val="40000"/>
              </a:schemeClr>
            </a:outerShdw>
          </a:effectLst>
          <a:scene3d>
            <a:camera prst="orthographicFront"/>
            <a:lightRig rig="twoPt" dir="t">
              <a:rot lat="0" lon="0" rev="7200000"/>
            </a:lightRig>
          </a:scene3d>
          <a:sp3d>
            <a:bevelT w="2540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4BB6AA7-7EAD-4D3B-9335-B6E8BD7E68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23972" y="799817"/>
            <a:ext cx="6565717" cy="5258367"/>
          </a:xfrm>
          <a:prstGeom prst="rect">
            <a:avLst/>
          </a:prstGeom>
          <a:no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2" descr="AFL 23 Box Shot for PlayStation 5 - GameFAQs">
            <a:extLst>
              <a:ext uri="{FF2B5EF4-FFF2-40B4-BE49-F238E27FC236}">
                <a16:creationId xmlns:a16="http://schemas.microsoft.com/office/drawing/2014/main" id="{2BDE3CAD-F01E-C917-812F-5825C91F8DB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3" b="-3"/>
          <a:stretch/>
        </p:blipFill>
        <p:spPr bwMode="auto">
          <a:xfrm>
            <a:off x="130787" y="112313"/>
            <a:ext cx="939247" cy="939247"/>
          </a:xfrm>
          <a:custGeom>
            <a:avLst/>
            <a:gdLst/>
            <a:ahLst/>
            <a:cxnLst/>
            <a:rect l="l" t="t" r="r" b="b"/>
            <a:pathLst>
              <a:path w="2388070" h="2388070">
                <a:moveTo>
                  <a:pt x="1194035" y="0"/>
                </a:moveTo>
                <a:cubicBezTo>
                  <a:pt x="1853482" y="0"/>
                  <a:pt x="2388070" y="534588"/>
                  <a:pt x="2388070" y="1194035"/>
                </a:cubicBezTo>
                <a:cubicBezTo>
                  <a:pt x="2388070" y="1853482"/>
                  <a:pt x="1853482" y="2388070"/>
                  <a:pt x="1194035" y="2388070"/>
                </a:cubicBezTo>
                <a:cubicBezTo>
                  <a:pt x="534588" y="2388070"/>
                  <a:pt x="0" y="1853482"/>
                  <a:pt x="0" y="1194035"/>
                </a:cubicBezTo>
                <a:cubicBezTo>
                  <a:pt x="0" y="534588"/>
                  <a:pt x="534588" y="0"/>
                  <a:pt x="1194035" y="0"/>
                </a:cubicBezTo>
                <a:close/>
              </a:path>
            </a:pathLst>
          </a:custGeom>
          <a:noFill/>
          <a:ln w="28575">
            <a:noFill/>
          </a:ln>
          <a:extLst>
            <a:ext uri="{909E8E84-426E-40DD-AFC4-6F175D3DCCD1}">
              <a14:hiddenFill xmlns:a14="http://schemas.microsoft.com/office/drawing/2010/main">
                <a:solidFill>
                  <a:srgbClr val="FFFFFF"/>
                </a:solidFill>
              </a14:hiddenFill>
            </a:ext>
          </a:extLst>
        </p:spPr>
      </p:pic>
      <p:graphicFrame>
        <p:nvGraphicFramePr>
          <p:cNvPr id="5" name="Table 4">
            <a:extLst>
              <a:ext uri="{FF2B5EF4-FFF2-40B4-BE49-F238E27FC236}">
                <a16:creationId xmlns:a16="http://schemas.microsoft.com/office/drawing/2014/main" id="{37FBDA42-4765-7935-070A-461E98FF4FBD}"/>
              </a:ext>
            </a:extLst>
          </p:cNvPr>
          <p:cNvGraphicFramePr>
            <a:graphicFrameLocks noGrp="1"/>
          </p:cNvGraphicFramePr>
          <p:nvPr>
            <p:extLst>
              <p:ext uri="{D42A27DB-BD31-4B8C-83A1-F6EECF244321}">
                <p14:modId xmlns:p14="http://schemas.microsoft.com/office/powerpoint/2010/main" val="1057199747"/>
              </p:ext>
            </p:extLst>
          </p:nvPr>
        </p:nvGraphicFramePr>
        <p:xfrm>
          <a:off x="4993950" y="799817"/>
          <a:ext cx="6224656" cy="5408232"/>
        </p:xfrm>
        <a:graphic>
          <a:graphicData uri="http://schemas.openxmlformats.org/drawingml/2006/table">
            <a:tbl>
              <a:tblPr firstRow="1" bandRow="1">
                <a:tableStyleId>{073A0DAA-6AF3-43AB-8588-CEC1D06C72B9}</a:tableStyleId>
              </a:tblPr>
              <a:tblGrid>
                <a:gridCol w="3094674">
                  <a:extLst>
                    <a:ext uri="{9D8B030D-6E8A-4147-A177-3AD203B41FA5}">
                      <a16:colId xmlns:a16="http://schemas.microsoft.com/office/drawing/2014/main" val="2843676516"/>
                    </a:ext>
                  </a:extLst>
                </a:gridCol>
                <a:gridCol w="3129982">
                  <a:extLst>
                    <a:ext uri="{9D8B030D-6E8A-4147-A177-3AD203B41FA5}">
                      <a16:colId xmlns:a16="http://schemas.microsoft.com/office/drawing/2014/main" val="4180271993"/>
                    </a:ext>
                  </a:extLst>
                </a:gridCol>
              </a:tblGrid>
              <a:tr h="293596">
                <a:tc>
                  <a:txBody>
                    <a:bodyPr/>
                    <a:lstStyle/>
                    <a:p>
                      <a:r>
                        <a:rPr lang="en-AU" sz="1500" dirty="0"/>
                        <a:t>Model</a:t>
                      </a:r>
                    </a:p>
                  </a:txBody>
                  <a:tcPr marL="78095" marR="78095" marT="39048" marB="39048"/>
                </a:tc>
                <a:tc>
                  <a:txBody>
                    <a:bodyPr/>
                    <a:lstStyle/>
                    <a:p>
                      <a:r>
                        <a:rPr lang="en-AU" sz="1500"/>
                        <a:t>Description </a:t>
                      </a:r>
                    </a:p>
                  </a:txBody>
                  <a:tcPr marL="78095" marR="78095" marT="39048" marB="39048"/>
                </a:tc>
                <a:extLst>
                  <a:ext uri="{0D108BD9-81ED-4DB2-BD59-A6C34878D82A}">
                    <a16:rowId xmlns:a16="http://schemas.microsoft.com/office/drawing/2014/main" val="738141787"/>
                  </a:ext>
                </a:extLst>
              </a:tr>
              <a:tr h="512433">
                <a:tc>
                  <a:txBody>
                    <a:bodyPr/>
                    <a:lstStyle/>
                    <a:p>
                      <a:r>
                        <a:rPr lang="en-AU" sz="1500"/>
                        <a:t>Linear Regression (LR)</a:t>
                      </a:r>
                    </a:p>
                  </a:txBody>
                  <a:tcPr marL="78095" marR="78095" marT="39048" marB="39048"/>
                </a:tc>
                <a:tc>
                  <a:txBody>
                    <a:bodyPr/>
                    <a:lstStyle/>
                    <a:p>
                      <a:r>
                        <a:rPr lang="en-US" sz="1500"/>
                        <a:t>Good for baseline and linear problems</a:t>
                      </a:r>
                      <a:endParaRPr lang="en-AU" sz="1500"/>
                    </a:p>
                  </a:txBody>
                  <a:tcPr marL="78095" marR="78095" marT="39048" marB="39048"/>
                </a:tc>
                <a:extLst>
                  <a:ext uri="{0D108BD9-81ED-4DB2-BD59-A6C34878D82A}">
                    <a16:rowId xmlns:a16="http://schemas.microsoft.com/office/drawing/2014/main" val="1044270407"/>
                  </a:ext>
                </a:extLst>
              </a:tr>
              <a:tr h="731269">
                <a:tc>
                  <a:txBody>
                    <a:bodyPr/>
                    <a:lstStyle/>
                    <a:p>
                      <a:r>
                        <a:rPr lang="en-AU" sz="1500"/>
                        <a:t>Random Forest (RF)</a:t>
                      </a:r>
                    </a:p>
                  </a:txBody>
                  <a:tcPr marL="78095" marR="78095" marT="39048" marB="39048"/>
                </a:tc>
                <a:tc>
                  <a:txBody>
                    <a:bodyPr/>
                    <a:lstStyle/>
                    <a:p>
                      <a:r>
                        <a:rPr lang="en-US" sz="1500"/>
                        <a:t>Great for capturing feature interactions and nonlinearities, robust to overfitting.</a:t>
                      </a:r>
                      <a:endParaRPr lang="en-AU" sz="1500"/>
                    </a:p>
                  </a:txBody>
                  <a:tcPr marL="78095" marR="78095" marT="39048" marB="39048"/>
                </a:tc>
                <a:extLst>
                  <a:ext uri="{0D108BD9-81ED-4DB2-BD59-A6C34878D82A}">
                    <a16:rowId xmlns:a16="http://schemas.microsoft.com/office/drawing/2014/main" val="1035332715"/>
                  </a:ext>
                </a:extLst>
              </a:tr>
              <a:tr h="512433">
                <a:tc>
                  <a:txBody>
                    <a:bodyPr/>
                    <a:lstStyle/>
                    <a:p>
                      <a:r>
                        <a:rPr lang="en-AU" sz="1500"/>
                        <a:t>Gradient Boosting (GBR, XGB)</a:t>
                      </a:r>
                    </a:p>
                  </a:txBody>
                  <a:tcPr marL="78095" marR="78095" marT="39048" marB="39048"/>
                </a:tc>
                <a:tc>
                  <a:txBody>
                    <a:bodyPr/>
                    <a:lstStyle/>
                    <a:p>
                      <a:r>
                        <a:rPr lang="en-US" sz="1500"/>
                        <a:t>Powerful but requires careful tuning.</a:t>
                      </a:r>
                      <a:endParaRPr lang="en-AU" sz="1500"/>
                    </a:p>
                  </a:txBody>
                  <a:tcPr marL="78095" marR="78095" marT="39048" marB="39048"/>
                </a:tc>
                <a:extLst>
                  <a:ext uri="{0D108BD9-81ED-4DB2-BD59-A6C34878D82A}">
                    <a16:rowId xmlns:a16="http://schemas.microsoft.com/office/drawing/2014/main" val="4288047737"/>
                  </a:ext>
                </a:extLst>
              </a:tr>
              <a:tr h="512433">
                <a:tc>
                  <a:txBody>
                    <a:bodyPr/>
                    <a:lstStyle/>
                    <a:p>
                      <a:r>
                        <a:rPr lang="en-AU" sz="1500"/>
                        <a:t>Support Vector Regressor (SVR)</a:t>
                      </a:r>
                    </a:p>
                  </a:txBody>
                  <a:tcPr marL="78095" marR="78095" marT="39048" marB="39048"/>
                </a:tc>
                <a:tc>
                  <a:txBody>
                    <a:bodyPr/>
                    <a:lstStyle/>
                    <a:p>
                      <a:r>
                        <a:rPr lang="en-US" sz="1500"/>
                        <a:t>Good for smaller datasets with non-linear relationships</a:t>
                      </a:r>
                      <a:endParaRPr lang="en-AU" sz="1500"/>
                    </a:p>
                  </a:txBody>
                  <a:tcPr marL="78095" marR="78095" marT="39048" marB="39048"/>
                </a:tc>
                <a:extLst>
                  <a:ext uri="{0D108BD9-81ED-4DB2-BD59-A6C34878D82A}">
                    <a16:rowId xmlns:a16="http://schemas.microsoft.com/office/drawing/2014/main" val="4078987640"/>
                  </a:ext>
                </a:extLst>
              </a:tr>
              <a:tr h="512433">
                <a:tc>
                  <a:txBody>
                    <a:bodyPr/>
                    <a:lstStyle/>
                    <a:p>
                      <a:r>
                        <a:rPr lang="en-AU" sz="1500"/>
                        <a:t>K-Nearest Neighbors (KNN)</a:t>
                      </a:r>
                    </a:p>
                  </a:txBody>
                  <a:tcPr marL="78095" marR="78095" marT="39048" marB="39048"/>
                </a:tc>
                <a:tc>
                  <a:txBody>
                    <a:bodyPr/>
                    <a:lstStyle/>
                    <a:p>
                      <a:r>
                        <a:rPr lang="en-US" sz="1500"/>
                        <a:t>Simple, works well for small datasets</a:t>
                      </a:r>
                      <a:endParaRPr lang="en-AU" sz="1500"/>
                    </a:p>
                  </a:txBody>
                  <a:tcPr marL="78095" marR="78095" marT="39048" marB="39048"/>
                </a:tc>
                <a:extLst>
                  <a:ext uri="{0D108BD9-81ED-4DB2-BD59-A6C34878D82A}">
                    <a16:rowId xmlns:a16="http://schemas.microsoft.com/office/drawing/2014/main" val="1735757392"/>
                  </a:ext>
                </a:extLst>
              </a:tr>
              <a:tr h="2102642">
                <a:tc>
                  <a:txBody>
                    <a:bodyPr/>
                    <a:lstStyle/>
                    <a:p>
                      <a:r>
                        <a:rPr lang="en-AU" sz="1500" dirty="0" err="1"/>
                        <a:t>XGBoost</a:t>
                      </a:r>
                      <a:r>
                        <a:rPr lang="en-AU" sz="1500" dirty="0"/>
                        <a:t> (XGB)</a:t>
                      </a:r>
                    </a:p>
                    <a:p>
                      <a:endParaRPr lang="en-AU" sz="1500" dirty="0"/>
                    </a:p>
                    <a:p>
                      <a:endParaRPr lang="en-AU" sz="15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AU" sz="1600" dirty="0"/>
                        <a:t>Logistic Regression (</a:t>
                      </a:r>
                      <a:r>
                        <a:rPr lang="en-AU" sz="1600" dirty="0" err="1"/>
                        <a:t>LogR</a:t>
                      </a:r>
                      <a:r>
                        <a:rPr lang="en-AU" sz="1600"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AU" sz="16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AU" sz="1600" dirty="0"/>
                        <a:t>Decision Tree</a:t>
                      </a:r>
                    </a:p>
                    <a:p>
                      <a:endParaRPr lang="en-AU" sz="1500" dirty="0"/>
                    </a:p>
                  </a:txBody>
                  <a:tcPr marL="78095" marR="78095" marT="39048" marB="39048">
                    <a:lnB w="12700" cap="flat" cmpd="sng" algn="ctr">
                      <a:solidFill>
                        <a:schemeClr val="tx1"/>
                      </a:solidFill>
                      <a:prstDash val="solid"/>
                      <a:round/>
                      <a:headEnd type="none" w="med" len="med"/>
                      <a:tailEnd type="none" w="med" len="med"/>
                    </a:lnB>
                  </a:tcPr>
                </a:tc>
                <a:tc>
                  <a:txBody>
                    <a:bodyPr/>
                    <a:lstStyle/>
                    <a:p>
                      <a:r>
                        <a:rPr lang="en-US" sz="1500" dirty="0"/>
                        <a:t>Usually outperforms other models on complex datasets.</a:t>
                      </a:r>
                    </a:p>
                    <a:p>
                      <a:endParaRPr lang="en-US" sz="1500" dirty="0"/>
                    </a:p>
                    <a:p>
                      <a:endParaRPr lang="en-US" sz="1500" dirty="0"/>
                    </a:p>
                    <a:p>
                      <a:endParaRPr lang="en-US" sz="1500" dirty="0"/>
                    </a:p>
                    <a:p>
                      <a:r>
                        <a:rPr lang="en-US" sz="1600" dirty="0"/>
                        <a:t>It can sometimes make overly specific predictions based on limited data, leading to inaccurate results.</a:t>
                      </a:r>
                      <a:endParaRPr lang="en-US" sz="1500" dirty="0"/>
                    </a:p>
                  </a:txBody>
                  <a:tcPr marL="78095" marR="78095" marT="39048" marB="39048"/>
                </a:tc>
                <a:extLst>
                  <a:ext uri="{0D108BD9-81ED-4DB2-BD59-A6C34878D82A}">
                    <a16:rowId xmlns:a16="http://schemas.microsoft.com/office/drawing/2014/main" val="1854681945"/>
                  </a:ext>
                </a:extLst>
              </a:tr>
            </a:tbl>
          </a:graphicData>
        </a:graphic>
      </p:graphicFrame>
      <p:graphicFrame>
        <p:nvGraphicFramePr>
          <p:cNvPr id="6" name="Table 5">
            <a:extLst>
              <a:ext uri="{FF2B5EF4-FFF2-40B4-BE49-F238E27FC236}">
                <a16:creationId xmlns:a16="http://schemas.microsoft.com/office/drawing/2014/main" id="{AB780DD0-EF45-3FDA-0836-66A0E86E3E0D}"/>
              </a:ext>
            </a:extLst>
          </p:cNvPr>
          <p:cNvGraphicFramePr>
            <a:graphicFrameLocks noGrp="1"/>
          </p:cNvGraphicFramePr>
          <p:nvPr>
            <p:extLst>
              <p:ext uri="{D42A27DB-BD31-4B8C-83A1-F6EECF244321}">
                <p14:modId xmlns:p14="http://schemas.microsoft.com/office/powerpoint/2010/main" val="3006428478"/>
              </p:ext>
            </p:extLst>
          </p:nvPr>
        </p:nvGraphicFramePr>
        <p:xfrm>
          <a:off x="4993950" y="4592447"/>
          <a:ext cx="3112328" cy="508225"/>
        </p:xfrm>
        <a:graphic>
          <a:graphicData uri="http://schemas.openxmlformats.org/drawingml/2006/table">
            <a:tbl>
              <a:tblPr/>
              <a:tblGrid>
                <a:gridCol w="3112328">
                  <a:extLst>
                    <a:ext uri="{9D8B030D-6E8A-4147-A177-3AD203B41FA5}">
                      <a16:colId xmlns:a16="http://schemas.microsoft.com/office/drawing/2014/main" val="2935532893"/>
                    </a:ext>
                  </a:extLst>
                </a:gridCol>
              </a:tblGrid>
              <a:tr h="508225">
                <a:tc>
                  <a:txBody>
                    <a:bodyPr/>
                    <a:lstStyle/>
                    <a:p>
                      <a:endParaRPr lang="en-AU" dirty="0"/>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extLst>
                  <a:ext uri="{0D108BD9-81ED-4DB2-BD59-A6C34878D82A}">
                    <a16:rowId xmlns:a16="http://schemas.microsoft.com/office/drawing/2014/main" val="1316933567"/>
                  </a:ext>
                </a:extLst>
              </a:tr>
            </a:tbl>
          </a:graphicData>
        </a:graphic>
      </p:graphicFrame>
      <p:graphicFrame>
        <p:nvGraphicFramePr>
          <p:cNvPr id="7" name="Table 6">
            <a:extLst>
              <a:ext uri="{FF2B5EF4-FFF2-40B4-BE49-F238E27FC236}">
                <a16:creationId xmlns:a16="http://schemas.microsoft.com/office/drawing/2014/main" id="{00F44BA3-CAA9-D867-20D0-136F30CE0A49}"/>
              </a:ext>
            </a:extLst>
          </p:cNvPr>
          <p:cNvGraphicFramePr>
            <a:graphicFrameLocks noGrp="1"/>
          </p:cNvGraphicFramePr>
          <p:nvPr>
            <p:extLst>
              <p:ext uri="{D42A27DB-BD31-4B8C-83A1-F6EECF244321}">
                <p14:modId xmlns:p14="http://schemas.microsoft.com/office/powerpoint/2010/main" val="3884260440"/>
              </p:ext>
            </p:extLst>
          </p:nvPr>
        </p:nvGraphicFramePr>
        <p:xfrm>
          <a:off x="8106278" y="4549379"/>
          <a:ext cx="3112328" cy="594360"/>
        </p:xfrm>
        <a:graphic>
          <a:graphicData uri="http://schemas.openxmlformats.org/drawingml/2006/table">
            <a:tbl>
              <a:tblPr/>
              <a:tblGrid>
                <a:gridCol w="3112328">
                  <a:extLst>
                    <a:ext uri="{9D8B030D-6E8A-4147-A177-3AD203B41FA5}">
                      <a16:colId xmlns:a16="http://schemas.microsoft.com/office/drawing/2014/main" val="2935532893"/>
                    </a:ext>
                  </a:extLst>
                </a:gridCol>
              </a:tblGrid>
              <a:tr h="380997">
                <a:tc>
                  <a:txBody>
                    <a:bodyPr/>
                    <a:lstStyle/>
                    <a:p>
                      <a:r>
                        <a:rPr lang="en-US" sz="1100" b="1" i="0" kern="1200" dirty="0">
                          <a:solidFill>
                            <a:schemeClr val="bg1"/>
                          </a:solidFill>
                          <a:effectLst/>
                          <a:latin typeface="+mn-lt"/>
                          <a:ea typeface="+mn-ea"/>
                          <a:cs typeface="+mn-cs"/>
                        </a:rPr>
                        <a:t>Predicting categorical outcomes, can be prone to overfitting in high-dimensional datasets.</a:t>
                      </a:r>
                      <a:endParaRPr lang="en-AU" sz="1100" b="1" dirty="0">
                        <a:solidFill>
                          <a:schemeClr val="bg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extLst>
                  <a:ext uri="{0D108BD9-81ED-4DB2-BD59-A6C34878D82A}">
                    <a16:rowId xmlns:a16="http://schemas.microsoft.com/office/drawing/2014/main" val="1316933567"/>
                  </a:ext>
                </a:extLst>
              </a:tr>
            </a:tbl>
          </a:graphicData>
        </a:graphic>
      </p:graphicFrame>
    </p:spTree>
    <p:extLst>
      <p:ext uri="{BB962C8B-B14F-4D97-AF65-F5344CB8AC3E}">
        <p14:creationId xmlns:p14="http://schemas.microsoft.com/office/powerpoint/2010/main" val="417523940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D383DEE-F99D-CB46-9A3A-6B937E9BDCF4}"/>
              </a:ext>
            </a:extLst>
          </p:cNvPr>
          <p:cNvSpPr txBox="1"/>
          <p:nvPr/>
        </p:nvSpPr>
        <p:spPr>
          <a:xfrm>
            <a:off x="962163" y="2280737"/>
            <a:ext cx="7746709" cy="3339376"/>
          </a:xfrm>
          <a:prstGeom prst="rect">
            <a:avLst/>
          </a:prstGeom>
          <a:noFill/>
        </p:spPr>
        <p:txBody>
          <a:bodyPr wrap="square" rtlCol="0">
            <a:spAutoFit/>
          </a:bodyPr>
          <a:lstStyle/>
          <a:p>
            <a:pPr defTabSz="640080">
              <a:spcAft>
                <a:spcPts val="600"/>
              </a:spcAft>
            </a:pPr>
            <a:r>
              <a:rPr lang="en-AU" sz="1600" kern="1200" dirty="0">
                <a:solidFill>
                  <a:schemeClr val="tx1"/>
                </a:solidFill>
                <a:latin typeface="+mn-lt"/>
                <a:ea typeface="+mn-ea"/>
                <a:cs typeface="+mn-cs"/>
              </a:rPr>
              <a:t>I have applied using data analysis on the AFL 2023 Player Performance datasets based on the link, </a:t>
            </a:r>
          </a:p>
          <a:p>
            <a:pPr defTabSz="640080">
              <a:spcAft>
                <a:spcPts val="600"/>
              </a:spcAft>
            </a:pPr>
            <a:endParaRPr lang="en-AU" sz="1600" u="sng" kern="1200" dirty="0">
              <a:solidFill>
                <a:schemeClr val="tx1"/>
              </a:solidFill>
              <a:highlight>
                <a:srgbClr val="FFFFFF"/>
              </a:highlight>
              <a:latin typeface="system-ui"/>
              <a:ea typeface="+mn-ea"/>
              <a:cs typeface="+mn-cs"/>
              <a:hlinkClick r:id="rId2"/>
            </a:endParaRPr>
          </a:p>
          <a:p>
            <a:pPr defTabSz="640080">
              <a:spcAft>
                <a:spcPts val="600"/>
              </a:spcAft>
            </a:pPr>
            <a:endParaRPr lang="en-AU" sz="1600" u="sng" kern="1200" dirty="0">
              <a:solidFill>
                <a:schemeClr val="tx1"/>
              </a:solidFill>
              <a:highlight>
                <a:srgbClr val="FFFFFF"/>
              </a:highlight>
              <a:latin typeface="system-ui"/>
              <a:ea typeface="+mn-ea"/>
              <a:cs typeface="+mn-cs"/>
              <a:hlinkClick r:id="rId2"/>
            </a:endParaRPr>
          </a:p>
          <a:p>
            <a:pPr defTabSz="640080">
              <a:spcAft>
                <a:spcPts val="600"/>
              </a:spcAft>
            </a:pPr>
            <a:r>
              <a:rPr lang="en-AU" sz="1600" u="sng" kern="1200" dirty="0">
                <a:solidFill>
                  <a:schemeClr val="tx1"/>
                </a:solidFill>
                <a:highlight>
                  <a:srgbClr val="FFFFFF"/>
                </a:highlight>
                <a:latin typeface="system-ui"/>
                <a:ea typeface="+mn-ea"/>
                <a:cs typeface="+mn-cs"/>
                <a:hlinkClick r:id="rId2"/>
              </a:rPr>
              <a:t>https://www.afl.com.au/stats/leaders?category=Key+Stats&amp;seasonId=62&amp;roundId=-1&amp;roundNumber=0&amp;sortColumn=dreamTeamPoints&amp;sortDirection=descending&amp;positions=All&amp;teams=All&amp;benchmarking=false&amp;dataType=totals&amp;playerOneId=null&amp;playerTwoId=null</a:t>
            </a:r>
            <a:r>
              <a:rPr lang="en-AU" sz="1600" u="sng" kern="1200" dirty="0">
                <a:solidFill>
                  <a:schemeClr val="tx1"/>
                </a:solidFill>
                <a:highlight>
                  <a:srgbClr val="FFFFFF"/>
                </a:highlight>
                <a:latin typeface="system-ui"/>
                <a:ea typeface="+mn-ea"/>
                <a:cs typeface="+mn-cs"/>
              </a:rPr>
              <a:t> </a:t>
            </a:r>
          </a:p>
          <a:p>
            <a:pPr defTabSz="640080">
              <a:spcAft>
                <a:spcPts val="600"/>
              </a:spcAft>
            </a:pPr>
            <a:endParaRPr lang="en-AU" sz="1600" u="sng" kern="1200" dirty="0">
              <a:solidFill>
                <a:schemeClr val="tx1"/>
              </a:solidFill>
              <a:highlight>
                <a:srgbClr val="FFFFFF"/>
              </a:highlight>
              <a:latin typeface="system-ui"/>
              <a:ea typeface="+mn-ea"/>
              <a:cs typeface="+mn-cs"/>
            </a:endParaRPr>
          </a:p>
          <a:p>
            <a:pPr defTabSz="640080">
              <a:spcAft>
                <a:spcPts val="600"/>
              </a:spcAft>
            </a:pPr>
            <a:endParaRPr lang="en-AU" sz="1600" u="sng" kern="1200" dirty="0">
              <a:solidFill>
                <a:schemeClr val="tx1"/>
              </a:solidFill>
              <a:highlight>
                <a:srgbClr val="FFFFFF"/>
              </a:highlight>
              <a:latin typeface="system-ui"/>
              <a:ea typeface="+mn-ea"/>
              <a:cs typeface="+mn-cs"/>
            </a:endParaRPr>
          </a:p>
          <a:p>
            <a:pPr defTabSz="640080">
              <a:spcAft>
                <a:spcPts val="600"/>
              </a:spcAft>
            </a:pPr>
            <a:r>
              <a:rPr lang="en-AU" sz="1600" kern="1200" dirty="0">
                <a:solidFill>
                  <a:schemeClr val="tx1"/>
                </a:solidFill>
                <a:latin typeface="system-ui"/>
                <a:ea typeface="+mn-ea"/>
                <a:cs typeface="+mn-cs"/>
              </a:rPr>
              <a:t>I have uploaded the datasets uploaded to Kaggle </a:t>
            </a:r>
          </a:p>
          <a:p>
            <a:pPr defTabSz="640080">
              <a:spcAft>
                <a:spcPts val="600"/>
              </a:spcAft>
            </a:pPr>
            <a:r>
              <a:rPr lang="en-AU" sz="1600" kern="1200" dirty="0">
                <a:solidFill>
                  <a:schemeClr val="tx1"/>
                </a:solidFill>
                <a:latin typeface="+mn-lt"/>
                <a:ea typeface="+mn-ea"/>
                <a:cs typeface="+mn-cs"/>
                <a:hlinkClick r:id="rId3"/>
              </a:rPr>
              <a:t>AFL 2023 Player Performance (kaggle.com)</a:t>
            </a:r>
            <a:endParaRPr lang="en-AU" sz="1600" b="0" i="0" dirty="0">
              <a:effectLst/>
              <a:highlight>
                <a:srgbClr val="FFFFFF"/>
              </a:highlight>
              <a:latin typeface="system-ui"/>
            </a:endParaRPr>
          </a:p>
        </p:txBody>
      </p:sp>
      <p:sp>
        <p:nvSpPr>
          <p:cNvPr id="3" name="TextBox 2">
            <a:extLst>
              <a:ext uri="{FF2B5EF4-FFF2-40B4-BE49-F238E27FC236}">
                <a16:creationId xmlns:a16="http://schemas.microsoft.com/office/drawing/2014/main" id="{3F216C10-1E0B-463A-8D13-D96A23E97C70}"/>
              </a:ext>
            </a:extLst>
          </p:cNvPr>
          <p:cNvSpPr txBox="1"/>
          <p:nvPr/>
        </p:nvSpPr>
        <p:spPr>
          <a:xfrm>
            <a:off x="3077723" y="1059359"/>
            <a:ext cx="5631149" cy="769441"/>
          </a:xfrm>
          <a:prstGeom prst="rect">
            <a:avLst/>
          </a:prstGeom>
          <a:noFill/>
        </p:spPr>
        <p:txBody>
          <a:bodyPr wrap="square" rtlCol="0">
            <a:spAutoFit/>
          </a:bodyPr>
          <a:lstStyle/>
          <a:p>
            <a:pPr algn="ctr" defTabSz="640080">
              <a:spcAft>
                <a:spcPts val="600"/>
              </a:spcAft>
            </a:pPr>
            <a:r>
              <a:rPr lang="en-AU" sz="4400" kern="1200" dirty="0">
                <a:solidFill>
                  <a:schemeClr val="tx1"/>
                </a:solidFill>
                <a:latin typeface="+mn-lt"/>
                <a:ea typeface="+mn-ea"/>
                <a:cs typeface="+mn-cs"/>
              </a:rPr>
              <a:t>Further Information</a:t>
            </a:r>
            <a:endParaRPr lang="en-AU" sz="4400" dirty="0"/>
          </a:p>
        </p:txBody>
      </p:sp>
    </p:spTree>
    <p:extLst>
      <p:ext uri="{BB962C8B-B14F-4D97-AF65-F5344CB8AC3E}">
        <p14:creationId xmlns:p14="http://schemas.microsoft.com/office/powerpoint/2010/main" val="25851664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2330EC-A74D-1B55-4CC9-D67B1047103E}"/>
              </a:ext>
            </a:extLst>
          </p:cNvPr>
          <p:cNvSpPr>
            <a:spLocks noGrp="1"/>
          </p:cNvSpPr>
          <p:nvPr>
            <p:ph type="title"/>
          </p:nvPr>
        </p:nvSpPr>
        <p:spPr>
          <a:xfrm>
            <a:off x="-4572" y="383488"/>
            <a:ext cx="4658868" cy="1719072"/>
          </a:xfrm>
        </p:spPr>
        <p:txBody>
          <a:bodyPr vert="horz" lIns="91440" tIns="45720" rIns="91440" bIns="45720" rtlCol="0" anchor="b">
            <a:normAutofit/>
          </a:bodyPr>
          <a:lstStyle/>
          <a:p>
            <a:r>
              <a:rPr lang="en-US" sz="4000" kern="1200" dirty="0">
                <a:solidFill>
                  <a:schemeClr val="tx1"/>
                </a:solidFill>
                <a:latin typeface="+mj-lt"/>
                <a:ea typeface="+mj-ea"/>
                <a:cs typeface="+mj-cs"/>
              </a:rPr>
              <a:t>Procedure </a:t>
            </a:r>
          </a:p>
        </p:txBody>
      </p:sp>
      <p:sp>
        <p:nvSpPr>
          <p:cNvPr id="3" name="TextBox 2">
            <a:extLst>
              <a:ext uri="{FF2B5EF4-FFF2-40B4-BE49-F238E27FC236}">
                <a16:creationId xmlns:a16="http://schemas.microsoft.com/office/drawing/2014/main" id="{E71B6012-AD92-C558-99AB-961BFE7DBA79}"/>
              </a:ext>
            </a:extLst>
          </p:cNvPr>
          <p:cNvSpPr txBox="1"/>
          <p:nvPr/>
        </p:nvSpPr>
        <p:spPr>
          <a:xfrm>
            <a:off x="630936" y="2231136"/>
            <a:ext cx="3429000" cy="3986784"/>
          </a:xfrm>
          <a:prstGeom prst="rect">
            <a:avLst/>
          </a:prstGeom>
        </p:spPr>
        <p:txBody>
          <a:bodyPr vert="horz" lIns="91440" tIns="45720" rIns="91440" bIns="45720" rtlCol="0" anchor="t">
            <a:normAutofit/>
          </a:bodyPr>
          <a:lstStyle/>
          <a:p>
            <a:pPr>
              <a:lnSpc>
                <a:spcPct val="90000"/>
              </a:lnSpc>
              <a:spcAft>
                <a:spcPts val="600"/>
              </a:spcAft>
            </a:pPr>
            <a:r>
              <a:rPr lang="en-US" sz="1500" dirty="0"/>
              <a:t>The procedure to start the analysis, I have use technologies such as Python one of the programming languages used to performing analysis. This enables me to use library packages, such as pandas, </a:t>
            </a:r>
            <a:r>
              <a:rPr lang="en-US" sz="1500" dirty="0" err="1"/>
              <a:t>numpy</a:t>
            </a:r>
            <a:r>
              <a:rPr lang="en-US" sz="1500" dirty="0"/>
              <a:t>, </a:t>
            </a:r>
            <a:r>
              <a:rPr lang="en-US" sz="1500" dirty="0" err="1"/>
              <a:t>matplotlib.pyplot</a:t>
            </a:r>
            <a:r>
              <a:rPr lang="en-US" sz="1500" dirty="0"/>
              <a:t> and seaborn to collect the data to perform data analysis on Player Performance. To achieve this, I have merged all of the eight datasets to include all the columns and data entries for each of the players information without any loss. Where columns such as Age, Heights, Weights, Status, Jersey Number, Team, Position, Year Debut, Number of Games were added.</a:t>
            </a:r>
          </a:p>
        </p:txBody>
      </p:sp>
      <p:pic>
        <p:nvPicPr>
          <p:cNvPr id="5" name="Picture 4" descr="A screenshot of a computer program&#10;&#10;Description automatically generated">
            <a:extLst>
              <a:ext uri="{FF2B5EF4-FFF2-40B4-BE49-F238E27FC236}">
                <a16:creationId xmlns:a16="http://schemas.microsoft.com/office/drawing/2014/main" id="{18DBBE24-FBAD-340D-47AE-A316FC81A3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54296" y="762438"/>
            <a:ext cx="6903720" cy="5333123"/>
          </a:xfrm>
          <a:prstGeom prst="rect">
            <a:avLst/>
          </a:prstGeom>
        </p:spPr>
      </p:pic>
    </p:spTree>
    <p:extLst>
      <p:ext uri="{BB962C8B-B14F-4D97-AF65-F5344CB8AC3E}">
        <p14:creationId xmlns:p14="http://schemas.microsoft.com/office/powerpoint/2010/main" val="33989275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6639EE-1842-051C-036A-468FFFD73D20}"/>
              </a:ext>
            </a:extLst>
          </p:cNvPr>
          <p:cNvSpPr>
            <a:spLocks noGrp="1"/>
          </p:cNvSpPr>
          <p:nvPr>
            <p:ph type="title"/>
          </p:nvPr>
        </p:nvSpPr>
        <p:spPr>
          <a:xfrm>
            <a:off x="0" y="502920"/>
            <a:ext cx="4471988" cy="1463040"/>
          </a:xfrm>
        </p:spPr>
        <p:txBody>
          <a:bodyPr vert="horz" lIns="91440" tIns="45720" rIns="91440" bIns="45720" rtlCol="0" anchor="ctr">
            <a:normAutofit/>
          </a:bodyPr>
          <a:lstStyle/>
          <a:p>
            <a:r>
              <a:rPr lang="en-US" sz="4800" kern="1200" dirty="0">
                <a:solidFill>
                  <a:schemeClr val="tx1"/>
                </a:solidFill>
                <a:latin typeface="+mj-lt"/>
                <a:ea typeface="+mj-ea"/>
                <a:cs typeface="+mj-cs"/>
              </a:rPr>
              <a:t>Procedure Part 2</a:t>
            </a:r>
          </a:p>
        </p:txBody>
      </p:sp>
      <p:sp>
        <p:nvSpPr>
          <p:cNvPr id="3" name="TextBox 2">
            <a:extLst>
              <a:ext uri="{FF2B5EF4-FFF2-40B4-BE49-F238E27FC236}">
                <a16:creationId xmlns:a16="http://schemas.microsoft.com/office/drawing/2014/main" id="{27B1E78B-19E8-5D5B-0946-2E061D787058}"/>
              </a:ext>
            </a:extLst>
          </p:cNvPr>
          <p:cNvSpPr txBox="1"/>
          <p:nvPr/>
        </p:nvSpPr>
        <p:spPr>
          <a:xfrm>
            <a:off x="4654295" y="502920"/>
            <a:ext cx="6894576" cy="1463040"/>
          </a:xfrm>
          <a:prstGeom prst="rect">
            <a:avLst/>
          </a:prstGeom>
        </p:spPr>
        <p:txBody>
          <a:bodyPr vert="horz" lIns="91440" tIns="45720" rIns="91440" bIns="45720" rtlCol="0" anchor="ctr">
            <a:normAutofit fontScale="92500"/>
          </a:bodyPr>
          <a:lstStyle/>
          <a:p>
            <a:pPr indent="-228600">
              <a:lnSpc>
                <a:spcPct val="90000"/>
              </a:lnSpc>
              <a:spcAft>
                <a:spcPts val="600"/>
              </a:spcAft>
              <a:buFont typeface="Arial" panose="020B0604020202020204" pitchFamily="34" charset="0"/>
              <a:buChar char="•"/>
            </a:pPr>
            <a:r>
              <a:rPr lang="en-US" sz="1500" dirty="0"/>
              <a:t>In the next step, we need to clean the data for the player performance dataset. Removing row entries that contain empty or missing data entry and remove duplicate rows and columns. We wanted to re-order the Player column to </a:t>
            </a:r>
          </a:p>
          <a:p>
            <a:pPr indent="-228600">
              <a:lnSpc>
                <a:spcPct val="90000"/>
              </a:lnSpc>
              <a:spcAft>
                <a:spcPts val="600"/>
              </a:spcAft>
              <a:buFont typeface="Arial" panose="020B0604020202020204" pitchFamily="34" charset="0"/>
              <a:buChar char="•"/>
            </a:pPr>
            <a:r>
              <a:rPr lang="en-US" sz="1500" dirty="0"/>
              <a:t>easily keep track on the players. After cleaning the data, we check the first 5 entries in our desired final data-frame with 808 rows and 52 columns. To ensure we can provide further exploration, apply feature engineering and visualizations.     </a:t>
            </a:r>
          </a:p>
        </p:txBody>
      </p:sp>
      <p:pic>
        <p:nvPicPr>
          <p:cNvPr id="5" name="Picture 4" descr="A screenshot of a computer&#10;&#10;Description automatically generated">
            <a:extLst>
              <a:ext uri="{FF2B5EF4-FFF2-40B4-BE49-F238E27FC236}">
                <a16:creationId xmlns:a16="http://schemas.microsoft.com/office/drawing/2014/main" id="{6BB7F155-3B6D-925B-7797-039DFEF702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2024" y="2444167"/>
            <a:ext cx="11439144" cy="3033089"/>
          </a:xfrm>
          <a:prstGeom prst="rect">
            <a:avLst/>
          </a:prstGeom>
        </p:spPr>
      </p:pic>
    </p:spTree>
    <p:extLst>
      <p:ext uri="{BB962C8B-B14F-4D97-AF65-F5344CB8AC3E}">
        <p14:creationId xmlns:p14="http://schemas.microsoft.com/office/powerpoint/2010/main" val="20052439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3924C78A-664F-84BD-1F80-EF2A0A42D6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419" y="1328729"/>
            <a:ext cx="9763126" cy="3323195"/>
          </a:xfrm>
          <a:prstGeom prst="rect">
            <a:avLst/>
          </a:prstGeom>
        </p:spPr>
      </p:pic>
      <p:pic>
        <p:nvPicPr>
          <p:cNvPr id="5" name="Picture 4" descr="A screenshot of a computer&#10;&#10;Description automatically generated">
            <a:extLst>
              <a:ext uri="{FF2B5EF4-FFF2-40B4-BE49-F238E27FC236}">
                <a16:creationId xmlns:a16="http://schemas.microsoft.com/office/drawing/2014/main" id="{336E3473-5D37-F573-251E-2C9DEA1A7F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05545" y="1170432"/>
            <a:ext cx="2042615" cy="3572256"/>
          </a:xfrm>
          <a:prstGeom prst="rect">
            <a:avLst/>
          </a:prstGeom>
        </p:spPr>
      </p:pic>
    </p:spTree>
    <p:extLst>
      <p:ext uri="{BB962C8B-B14F-4D97-AF65-F5344CB8AC3E}">
        <p14:creationId xmlns:p14="http://schemas.microsoft.com/office/powerpoint/2010/main" val="9793561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C3552AB-CC36-6317-3293-29698E8A34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250" y="1560294"/>
            <a:ext cx="11756094" cy="2234466"/>
          </a:xfrm>
          <a:prstGeom prst="rect">
            <a:avLst/>
          </a:prstGeom>
        </p:spPr>
      </p:pic>
    </p:spTree>
    <p:extLst>
      <p:ext uri="{BB962C8B-B14F-4D97-AF65-F5344CB8AC3E}">
        <p14:creationId xmlns:p14="http://schemas.microsoft.com/office/powerpoint/2010/main" val="28599981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1FA6DA-69F9-370E-BCC9-87BD6D986ED9}"/>
              </a:ext>
            </a:extLst>
          </p:cNvPr>
          <p:cNvSpPr>
            <a:spLocks noGrp="1"/>
          </p:cNvSpPr>
          <p:nvPr>
            <p:ph type="title"/>
          </p:nvPr>
        </p:nvSpPr>
        <p:spPr>
          <a:xfrm>
            <a:off x="457200" y="1598246"/>
            <a:ext cx="4412419" cy="3626217"/>
          </a:xfrm>
        </p:spPr>
        <p:txBody>
          <a:bodyPr vert="horz" lIns="91440" tIns="45720" rIns="91440" bIns="45720" rtlCol="0" anchor="t">
            <a:normAutofit/>
          </a:bodyPr>
          <a:lstStyle/>
          <a:p>
            <a:pPr algn="r"/>
            <a:r>
              <a:rPr lang="en-US" sz="4000">
                <a:solidFill>
                  <a:srgbClr val="FFFFFF"/>
                </a:solidFill>
              </a:rPr>
              <a:t>Data Exploration and Analysis</a:t>
            </a:r>
            <a:endParaRPr lang="en-US" sz="4000" dirty="0">
              <a:solidFill>
                <a:srgbClr val="FFFFFF"/>
              </a:solidFill>
            </a:endParaRPr>
          </a:p>
        </p:txBody>
      </p:sp>
      <p:sp>
        <p:nvSpPr>
          <p:cNvPr id="3" name="TextBox 2">
            <a:extLst>
              <a:ext uri="{FF2B5EF4-FFF2-40B4-BE49-F238E27FC236}">
                <a16:creationId xmlns:a16="http://schemas.microsoft.com/office/drawing/2014/main" id="{B15E18B0-E1B9-BFE0-2F66-B86FDB4B922C}"/>
              </a:ext>
            </a:extLst>
          </p:cNvPr>
          <p:cNvSpPr txBox="1"/>
          <p:nvPr/>
        </p:nvSpPr>
        <p:spPr>
          <a:xfrm>
            <a:off x="457202" y="3429000"/>
            <a:ext cx="4412417" cy="1031537"/>
          </a:xfrm>
          <a:prstGeom prst="rect">
            <a:avLst/>
          </a:prstGeom>
        </p:spPr>
        <p:txBody>
          <a:bodyPr vert="horz" lIns="91440" tIns="45720" rIns="91440" bIns="45720" rtlCol="0">
            <a:normAutofit/>
          </a:bodyPr>
          <a:lstStyle/>
          <a:p>
            <a:pPr algn="r">
              <a:lnSpc>
                <a:spcPct val="90000"/>
              </a:lnSpc>
              <a:spcBef>
                <a:spcPts val="1000"/>
              </a:spcBef>
            </a:pPr>
            <a:r>
              <a:rPr lang="en-US" sz="3200">
                <a:solidFill>
                  <a:srgbClr val="FFFFFF"/>
                </a:solidFill>
              </a:rPr>
              <a:t>Summary Statistics </a:t>
            </a:r>
          </a:p>
        </p:txBody>
      </p:sp>
      <p:pic>
        <p:nvPicPr>
          <p:cNvPr id="8" name="Picture 7" descr="A screenshot of a computer&#10;&#10;Description automatically generated">
            <a:extLst>
              <a:ext uri="{FF2B5EF4-FFF2-40B4-BE49-F238E27FC236}">
                <a16:creationId xmlns:a16="http://schemas.microsoft.com/office/drawing/2014/main" id="{A73F9520-1421-DEF5-82FF-953C711A9B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30367" y="343862"/>
            <a:ext cx="6504429" cy="2796821"/>
          </a:xfrm>
          <a:prstGeom prst="rect">
            <a:avLst/>
          </a:prstGeom>
        </p:spPr>
      </p:pic>
      <p:pic>
        <p:nvPicPr>
          <p:cNvPr id="10" name="Picture 9" descr="A table with numbers and letters&#10;&#10;Description automatically generated">
            <a:extLst>
              <a:ext uri="{FF2B5EF4-FFF2-40B4-BE49-F238E27FC236}">
                <a16:creationId xmlns:a16="http://schemas.microsoft.com/office/drawing/2014/main" id="{285ADAE5-2875-361C-7EF3-EFFDA971AC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30368" y="3411354"/>
            <a:ext cx="6504430" cy="3102784"/>
          </a:xfrm>
          <a:prstGeom prst="rect">
            <a:avLst/>
          </a:prstGeom>
        </p:spPr>
      </p:pic>
    </p:spTree>
    <p:extLst>
      <p:ext uri="{BB962C8B-B14F-4D97-AF65-F5344CB8AC3E}">
        <p14:creationId xmlns:p14="http://schemas.microsoft.com/office/powerpoint/2010/main" val="282640932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amask">
  <a:themeElements>
    <a:clrScheme name="Damask">
      <a:dk1>
        <a:sysClr val="windowText" lastClr="000000"/>
      </a:dk1>
      <a:lt1>
        <a:sysClr val="window" lastClr="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Damask">
      <a:majorFont>
        <a:latin typeface="Bookman Old Style" panose="02050604050505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name="Damask" id="{F9A299A0-33D0-4E0F-9F3F-7163E3744208}" vid="{746EEEEA-FB6A-406B-B510-531588D5481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TM04033921[[fn=Damask]]</Template>
  <TotalTime>6120</TotalTime>
  <Words>1301</Words>
  <Application>Microsoft Office PowerPoint</Application>
  <PresentationFormat>Widescreen</PresentationFormat>
  <Paragraphs>96</Paragraphs>
  <Slides>41</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41</vt:i4>
      </vt:variant>
    </vt:vector>
  </HeadingPairs>
  <TitlesOfParts>
    <vt:vector size="48" baseType="lpstr">
      <vt:lpstr>system-ui</vt:lpstr>
      <vt:lpstr>Aptos</vt:lpstr>
      <vt:lpstr>Arial</vt:lpstr>
      <vt:lpstr>Bookman Old Style</vt:lpstr>
      <vt:lpstr>Calibri</vt:lpstr>
      <vt:lpstr>Rockwell</vt:lpstr>
      <vt:lpstr>Damask</vt:lpstr>
      <vt:lpstr>AFL 2023 Player Performance </vt:lpstr>
      <vt:lpstr>PowerPoint Presentation</vt:lpstr>
      <vt:lpstr>PowerPoint Presentation</vt:lpstr>
      <vt:lpstr>PowerPoint Presentation</vt:lpstr>
      <vt:lpstr>Procedure </vt:lpstr>
      <vt:lpstr>Procedure Part 2</vt:lpstr>
      <vt:lpstr>PowerPoint Presentation</vt:lpstr>
      <vt:lpstr>PowerPoint Presentation</vt:lpstr>
      <vt:lpstr>Data Exploration and Analysis</vt:lpstr>
      <vt:lpstr>PowerPoint Presentation</vt:lpstr>
      <vt:lpstr>Histogram of the individual features </vt:lpstr>
      <vt:lpstr>PowerPoint Presentation</vt:lpstr>
      <vt:lpstr>PowerPoint Presentation</vt:lpstr>
      <vt:lpstr>Top Player Contributions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Apply normalization</vt:lpstr>
      <vt:lpstr>PowerPoint Presentation</vt:lpstr>
      <vt:lpstr>PowerPoint Presentation</vt:lpstr>
      <vt:lpstr>COMPARE THEIR root MEAN Square errors</vt:lpstr>
      <vt:lpstr>Conclusion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Michael Le</dc:creator>
  <cp:lastModifiedBy>Michael Le</cp:lastModifiedBy>
  <cp:revision>266</cp:revision>
  <dcterms:created xsi:type="dcterms:W3CDTF">2024-06-10T04:14:38Z</dcterms:created>
  <dcterms:modified xsi:type="dcterms:W3CDTF">2025-04-03T10:46:11Z</dcterms:modified>
</cp:coreProperties>
</file>